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91" r:id="rId1"/>
  </p:sldMasterIdLst>
  <p:notesMasterIdLst>
    <p:notesMasterId r:id="rId11"/>
  </p:notesMasterIdLst>
  <p:handoutMasterIdLst>
    <p:handoutMasterId r:id="rId12"/>
  </p:handoutMasterIdLst>
  <p:sldIdLst>
    <p:sldId id="2146847048" r:id="rId2"/>
    <p:sldId id="2146847069" r:id="rId3"/>
    <p:sldId id="2146847078" r:id="rId4"/>
    <p:sldId id="2146846795" r:id="rId5"/>
    <p:sldId id="2146847062" r:id="rId6"/>
    <p:sldId id="2146847089" r:id="rId7"/>
    <p:sldId id="2146847091" r:id="rId8"/>
    <p:sldId id="2146847054" r:id="rId9"/>
    <p:sldId id="2146846791" r:id="rId10"/>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IBM Plex Sans" panose="020B0503050203000203" pitchFamily="34" charset="0"/>
      <p:regular r:id="rId17"/>
      <p:bold r:id="rId18"/>
      <p:italic r:id="rId19"/>
      <p:boldItalic r:id="rId20"/>
    </p:embeddedFont>
    <p:embeddedFont>
      <p:font typeface="IBM Plex Sans Light" panose="020B0403050203000203" pitchFamily="34" charset="0"/>
      <p:regular r:id="rId21"/>
      <p:italic r:id="rId22"/>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7"/>
  </p:normalViewPr>
  <p:slideViewPr>
    <p:cSldViewPr snapToGrid="0" snapToObjects="1">
      <p:cViewPr varScale="1">
        <p:scale>
          <a:sx n="164" d="100"/>
          <a:sy n="164" d="100"/>
        </p:scale>
        <p:origin x="1320" y="176"/>
      </p:cViewPr>
      <p:guideLst>
        <p:guide orient="horz" pos="1620"/>
        <p:guide pos="2880"/>
      </p:guideLst>
    </p:cSldViewPr>
  </p:slideViewPr>
  <p:outlineViewPr>
    <p:cViewPr>
      <p:scale>
        <a:sx n="33" d="100"/>
        <a:sy n="33" d="100"/>
      </p:scale>
      <p:origin x="0" y="-2317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dirty="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7369"/>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Light"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dirty="0"/>
              <a:t>Group Name / DOC ID / Month XX, 2022 / © 2022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000" b="0" i="0" kern="1200">
        <a:solidFill>
          <a:schemeClr val="bg1"/>
        </a:solidFill>
        <a:latin typeface="IBM Plex Sans Light" panose="020B0503050203000203" pitchFamily="34" charset="0"/>
        <a:ea typeface="+mn-ea"/>
        <a:cs typeface="+mn-cs"/>
      </a:defRPr>
    </a:lvl1pPr>
    <a:lvl2pPr marL="174625" indent="-169863" algn="l" defTabSz="914400" rtl="0" eaLnBrk="1" latinLnBrk="0" hangingPunct="1">
      <a:spcBef>
        <a:spcPts val="600"/>
      </a:spcBef>
      <a:buFont typeface="IBM Plex Sans"/>
      <a:buChar char="–"/>
      <a:tabLst/>
      <a:defRPr sz="1000" b="0" i="0" kern="1200">
        <a:solidFill>
          <a:schemeClr val="bg1"/>
        </a:solidFill>
        <a:latin typeface="IBM Plex Sans Light" panose="020B0503050203000203" pitchFamily="34" charset="0"/>
        <a:ea typeface="+mn-ea"/>
        <a:cs typeface="+mn-cs"/>
      </a:defRPr>
    </a:lvl2pPr>
    <a:lvl3pPr marL="347472" indent="-173736" algn="l" defTabSz="914400" rtl="0" eaLnBrk="1" latinLnBrk="0" hangingPunct="1">
      <a:spcBef>
        <a:spcPts val="600"/>
      </a:spcBef>
      <a:buFont typeface="IBM Plex Sans Light" panose="020B0604020202020204" pitchFamily="34" charset="0"/>
      <a:buChar char="•"/>
      <a:tabLst/>
      <a:defRPr sz="1000" b="0" i="0" kern="1200">
        <a:solidFill>
          <a:schemeClr val="bg1"/>
        </a:solidFill>
        <a:latin typeface="IBM Plex Sans Light" panose="020B0503050203000203" pitchFamily="34" charset="0"/>
        <a:ea typeface="+mn-ea"/>
        <a:cs typeface="+mn-cs"/>
      </a:defRPr>
    </a:lvl3pPr>
    <a:lvl4pPr marL="630936" indent="-173736" algn="l" defTabSz="914400" rtl="0" eaLnBrk="1" latinLnBrk="0" hangingPunct="1">
      <a:spcBef>
        <a:spcPts val="600"/>
      </a:spcBef>
      <a:buFont typeface="IBM Plex Sans Light"/>
      <a:buChar char="–"/>
      <a:tabLst/>
      <a:defRPr sz="1000" b="0" i="0" kern="1200">
        <a:solidFill>
          <a:schemeClr val="bg1"/>
        </a:solidFill>
        <a:latin typeface="IBM Plex Sans Light" panose="020B0503050203000203" pitchFamily="34" charset="0"/>
        <a:ea typeface="+mn-ea"/>
        <a:cs typeface="+mn-cs"/>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sz="1000" b="0" i="0" kern="1200">
        <a:solidFill>
          <a:schemeClr val="bg1"/>
        </a:solidFill>
        <a:latin typeface="IBM Plex Sans Light"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115616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82311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6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69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6" name="Picture"/>
          <p:cNvPicPr>
            <a:picLocks noChangeAspect="1"/>
          </p:cNvPicPr>
          <p:nvPr userDrawn="1"/>
        </p:nvPicPr>
        <p:blipFill>
          <a:blip r:embed="rId2"/>
          <a:srcRect/>
          <a:stretch/>
        </p:blipFill>
        <p:spPr>
          <a:xfrm>
            <a:off x="8393813" y="4705253"/>
            <a:ext cx="521587" cy="208108"/>
          </a:xfrm>
          <a:prstGeom prst="rect">
            <a:avLst/>
          </a:prstGeom>
        </p:spPr>
      </p:pic>
    </p:spTree>
    <p:extLst>
      <p:ext uri="{BB962C8B-B14F-4D97-AF65-F5344CB8AC3E}">
        <p14:creationId xmlns:p14="http://schemas.microsoft.com/office/powerpoint/2010/main" val="179450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7007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539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0" i="0">
                <a:solidFill>
                  <a:schemeClr val="accent2"/>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260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0" i="0">
                <a:solidFill>
                  <a:schemeClr val="accent2"/>
                </a:solidFill>
                <a:latin typeface="IBM Plex Sans Light" panose="020B0403050203000203"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0" i="0" baseline="0">
                <a:solidFill>
                  <a:schemeClr val="tx1"/>
                </a:solidFill>
                <a:latin typeface="IBM Plex Sans Light" panose="020B0403050203000203" pitchFamily="34" charset="0"/>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1315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127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2374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813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7" y="1243584"/>
            <a:ext cx="4123876"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375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8578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72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6" y="457"/>
            <a:ext cx="9133548" cy="5142585"/>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1548977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6057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87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b="0" i="0" dirty="0">
              <a:solidFill>
                <a:schemeClr val="tx1"/>
              </a:solidFill>
              <a:latin typeface="IBM Plex Sans Light" panose="020B0503050203000203" pitchFamily="34" charset="0"/>
              <a:cs typeface="IBM Plex Sans Light"/>
            </a:endParaRPr>
          </a:p>
        </p:txBody>
      </p:sp>
      <p:sp>
        <p:nvSpPr>
          <p:cNvPr id="6" name="Text Placeholder"/>
          <p:cNvSpPr>
            <a:spLocks noGrp="1"/>
          </p:cNvSpPr>
          <p:nvPr>
            <p:ph type="body" sz="quarter" idx="12"/>
          </p:nvPr>
        </p:nvSpPr>
        <p:spPr>
          <a:xfrm>
            <a:off x="4791456" y="201168"/>
            <a:ext cx="4123944" cy="4294632"/>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464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4468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0372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11" name="Straight Connector 10">
            <a:extLst>
              <a:ext uri="{FF2B5EF4-FFF2-40B4-BE49-F238E27FC236}">
                <a16:creationId xmlns:a16="http://schemas.microsoft.com/office/drawing/2014/main" id="{C9AF558B-7F9E-D94C-91DC-907B299967CF}"/>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EAF49-221E-8B43-8D20-D58F4F885163}"/>
              </a:ext>
            </a:extLst>
          </p:cNvPr>
          <p:cNvCxnSpPr>
            <a:cxnSpLocks/>
          </p:cNvCxnSpPr>
          <p:nvPr userDrawn="1"/>
        </p:nvCxnSpPr>
        <p:spPr bwMode="auto">
          <a:xfrm flipV="1">
            <a:off x="6854434" y="234951"/>
            <a:ext cx="0" cy="211690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54D63C-09D4-6A49-B605-D1076B01100F}"/>
              </a:ext>
            </a:extLst>
          </p:cNvPr>
          <p:cNvCxnSpPr>
            <a:cxnSpLocks/>
          </p:cNvCxnSpPr>
          <p:nvPr userDrawn="1"/>
        </p:nvCxnSpPr>
        <p:spPr bwMode="auto">
          <a:xfrm>
            <a:off x="4792362" y="2570163"/>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280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2570163"/>
            <a:ext cx="4572000" cy="2573337"/>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4572000" y="2570163"/>
            <a:ext cx="4572000" cy="257333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228600" y="2566988"/>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4792362" y="2566988"/>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6855768" y="234951"/>
            <a:ext cx="0" cy="211690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2773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2569463"/>
          </a:xfrm>
          <a:noFill/>
        </p:spPr>
        <p:txBody>
          <a:bodyPr lIns="182880" tIns="164592" rIns="228600" bIns="228600"/>
          <a:lstStyle>
            <a:lvl1pPr>
              <a:defRPr sz="4800">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2570163"/>
            <a:ext cx="2286000" cy="2573337"/>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2286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4572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6858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228600" y="2571750"/>
            <a:ext cx="86868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3815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9242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6" y="457"/>
            <a:ext cx="9133548" cy="5142584"/>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3739273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6" name="Text Placeholder"/>
          <p:cNvSpPr>
            <a:spLocks noGrp="1"/>
          </p:cNvSpPr>
          <p:nvPr>
            <p:ph type="body" sz="quarter" idx="12"/>
          </p:nvPr>
        </p:nvSpPr>
        <p:spPr>
          <a:xfrm>
            <a:off x="-3" y="2571750"/>
            <a:ext cx="2286003" cy="257175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000">
                <a:solidFill>
                  <a:schemeClr val="tx1"/>
                </a:solidFill>
              </a:defRPr>
            </a:lvl2pPr>
            <a:lvl3pPr>
              <a:buClr>
                <a:srgbClr val="001141"/>
              </a:buClr>
              <a:defRPr sz="1000">
                <a:solidFill>
                  <a:schemeClr val="tx1"/>
                </a:solidFill>
              </a:defRPr>
            </a:lvl3pPr>
            <a:lvl4pPr>
              <a:buClr>
                <a:srgbClr val="001141"/>
              </a:buClr>
              <a:defRPr sz="1000">
                <a:solidFill>
                  <a:schemeClr val="tx1"/>
                </a:solidFill>
              </a:defRPr>
            </a:lvl4pPr>
            <a:lvl5pPr>
              <a:buClr>
                <a:srgbClr val="00114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1879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2283769"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6855769"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6426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605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988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59626"/>
            <a:ext cx="1837944" cy="3252216"/>
          </a:xfrm>
        </p:spPr>
        <p:txBody>
          <a:bodyPr/>
          <a:lstStyle>
            <a:lvl1pPr>
              <a:spcBef>
                <a:spcPts val="300"/>
              </a:spcBef>
              <a:defRPr sz="1400">
                <a:solidFill>
                  <a:schemeClr val="tx1"/>
                </a:solidFill>
              </a:defRPr>
            </a:lvl1pPr>
            <a:lvl2pPr>
              <a:spcBef>
                <a:spcPts val="1100"/>
              </a:spcBef>
              <a:defRPr sz="1400">
                <a:solidFill>
                  <a:schemeClr val="tx1"/>
                </a:solidFill>
              </a:defRPr>
            </a:lvl2pPr>
            <a:lvl3pPr>
              <a:spcBef>
                <a:spcPts val="1100"/>
              </a:spcBef>
              <a:defRPr sz="1400">
                <a:solidFill>
                  <a:schemeClr val="tx1"/>
                </a:solidFill>
              </a:defRPr>
            </a:lvl3pPr>
            <a:lvl4pPr>
              <a:spcBef>
                <a:spcPts val="1100"/>
              </a:spcBef>
              <a:defRPr sz="1400">
                <a:solidFill>
                  <a:schemeClr val="tx1"/>
                </a:solidFill>
              </a:defRPr>
            </a:lvl4pPr>
            <a:lvl5pPr>
              <a:spcBef>
                <a:spcPts val="11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645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62634"/>
            <a:ext cx="1837944" cy="3252216"/>
          </a:xfrm>
        </p:spPr>
        <p:txBody>
          <a:bodyPr/>
          <a:lstStyle>
            <a:lvl1pPr>
              <a:spcBef>
                <a:spcPts val="300"/>
              </a:spcBef>
              <a:defRPr sz="1000">
                <a:solidFill>
                  <a:schemeClr val="tx1"/>
                </a:solidFill>
              </a:defRPr>
            </a:lvl1pPr>
            <a:lvl2pPr>
              <a:spcBef>
                <a:spcPts val="300"/>
              </a:spcBef>
              <a:defRPr sz="1000">
                <a:solidFill>
                  <a:schemeClr val="tx1"/>
                </a:solidFill>
              </a:defRPr>
            </a:lvl2pPr>
            <a:lvl3pPr>
              <a:spcBef>
                <a:spcPts val="300"/>
              </a:spcBef>
              <a:defRPr sz="1000">
                <a:solidFill>
                  <a:schemeClr val="tx1"/>
                </a:solidFill>
              </a:defRPr>
            </a:lvl3pPr>
            <a:lvl4pPr>
              <a:spcBef>
                <a:spcPts val="300"/>
              </a:spcBef>
              <a:defRPr sz="1000">
                <a:solidFill>
                  <a:schemeClr val="tx1"/>
                </a:solidFill>
              </a:defRPr>
            </a:lvl4pPr>
            <a:lvl5pPr>
              <a:spcBef>
                <a:spcPts val="300"/>
              </a:spcBef>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9467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lvl1pPr>
              <a:defRPr>
                <a:solidFill>
                  <a:schemeClr val="tx1"/>
                </a:solidFill>
              </a:defRPr>
            </a:lvl1pPr>
          </a:lstStyle>
          <a:p>
            <a:r>
              <a:rPr lang="en-US"/>
              <a:t>Click icon to add table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072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902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solidFill>
                  <a:schemeClr val="tx1"/>
                </a:solidFill>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solidFill>
                  <a:schemeClr val="tx1"/>
                </a:solidFill>
              </a:defRPr>
            </a:lvl1pPr>
            <a:lvl2pPr>
              <a:defRPr sz="600"/>
            </a:lvl2pPr>
            <a:lvl3pPr>
              <a:defRPr sz="600"/>
            </a:lvl3pPr>
            <a:lvl4pPr>
              <a:defRPr sz="600"/>
            </a:lvl4pPr>
            <a:lvl5pPr>
              <a:defRPr sz="6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482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6" cy="5142584"/>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459289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7" y="2312885"/>
            <a:ext cx="1297606" cy="517731"/>
          </a:xfrm>
          <a:prstGeom prst="rect">
            <a:avLst/>
          </a:prstGeom>
        </p:spPr>
      </p:pic>
    </p:spTree>
    <p:extLst>
      <p:ext uri="{BB962C8B-B14F-4D97-AF65-F5344CB8AC3E}">
        <p14:creationId xmlns:p14="http://schemas.microsoft.com/office/powerpoint/2010/main" val="356661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8" y="2312885"/>
            <a:ext cx="1297604" cy="517731"/>
          </a:xfrm>
          <a:prstGeom prst="rect">
            <a:avLst/>
          </a:prstGeom>
        </p:spPr>
      </p:pic>
    </p:spTree>
    <p:extLst>
      <p:ext uri="{BB962C8B-B14F-4D97-AF65-F5344CB8AC3E}">
        <p14:creationId xmlns:p14="http://schemas.microsoft.com/office/powerpoint/2010/main" val="455401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7" y="2312885"/>
            <a:ext cx="1297606" cy="517732"/>
          </a:xfrm>
          <a:prstGeom prst="rect">
            <a:avLst/>
          </a:prstGeom>
        </p:spPr>
      </p:pic>
    </p:spTree>
    <p:extLst>
      <p:ext uri="{BB962C8B-B14F-4D97-AF65-F5344CB8AC3E}">
        <p14:creationId xmlns:p14="http://schemas.microsoft.com/office/powerpoint/2010/main" val="121893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v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IBM Cloud / © 2022 IBM Corporation</a:t>
            </a:r>
          </a:p>
        </p:txBody>
      </p:sp>
    </p:spTree>
    <p:extLst>
      <p:ext uri="{BB962C8B-B14F-4D97-AF65-F5344CB8AC3E}">
        <p14:creationId xmlns:p14="http://schemas.microsoft.com/office/powerpoint/2010/main" val="217239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6" cy="5142583"/>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9330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0"/>
            <a:ext cx="9144000" cy="514847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Group Name / DOC ID / Month XX, 2022 / © 2022 IBM Corporation</a:t>
            </a:r>
          </a:p>
        </p:txBody>
      </p:sp>
      <p:pic>
        <p:nvPicPr>
          <p:cNvPr id="6" name="Picture"/>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03468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1187" y="3810"/>
            <a:ext cx="9128406" cy="513969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6854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5" cy="5142583"/>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324701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5" cy="5142582"/>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15311253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8006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b="0" i="0">
                <a:solidFill>
                  <a:schemeClr val="tx1"/>
                </a:solidFill>
                <a:latin typeface="IBM Plex Sans" panose="020B0503050203000203" pitchFamily="34" charset="0"/>
              </a:defRPr>
            </a:lvl1pPr>
          </a:lstStyle>
          <a:p>
            <a:r>
              <a:rPr lang="en-US"/>
              <a:t>Group Name / DOC ID / Month XX, 2022 / © 2022 IBM Corporation</a:t>
            </a:r>
            <a:endParaRPr lang="en-US" dirty="0"/>
          </a:p>
        </p:txBody>
      </p:sp>
      <p:sp>
        <p:nvSpPr>
          <p:cNvPr id="8" name="Slide Number Placeholder"/>
          <p:cNvSpPr>
            <a:spLocks noGrp="1"/>
          </p:cNvSpPr>
          <p:nvPr>
            <p:ph type="sldNum" sz="quarter" idx="4"/>
          </p:nvPr>
        </p:nvSpPr>
        <p:spPr>
          <a:xfrm>
            <a:off x="7086601" y="4800600"/>
            <a:ext cx="1828732" cy="166687"/>
          </a:xfrm>
          <a:prstGeom prst="rect">
            <a:avLst/>
          </a:prstGeom>
        </p:spPr>
        <p:txBody>
          <a:bodyPr vert="horz" lIns="0" tIns="0" rIns="0" bIns="0" rtlCol="0" anchor="ctr"/>
          <a:lstStyle>
            <a:lvl1pPr algn="r">
              <a:defRPr sz="600" b="0" i="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926" r:id="rId2"/>
    <p:sldLayoutId id="2147483935" r:id="rId3"/>
    <p:sldLayoutId id="2147483936" r:id="rId4"/>
    <p:sldLayoutId id="2147483937" r:id="rId5"/>
    <p:sldLayoutId id="2147483925" r:id="rId6"/>
    <p:sldLayoutId id="2147483924" r:id="rId7"/>
    <p:sldLayoutId id="2147483938" r:id="rId8"/>
    <p:sldLayoutId id="2147483939"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 id="2147483916" r:id="rId33"/>
    <p:sldLayoutId id="2147483917" r:id="rId34"/>
    <p:sldLayoutId id="2147483918" r:id="rId35"/>
    <p:sldLayoutId id="2147483919" r:id="rId36"/>
    <p:sldLayoutId id="2147483920" r:id="rId37"/>
    <p:sldLayoutId id="2147483921" r:id="rId38"/>
    <p:sldLayoutId id="2147483922" r:id="rId39"/>
    <p:sldLayoutId id="2147483933" r:id="rId40"/>
    <p:sldLayoutId id="2147483934" r:id="rId41"/>
    <p:sldLayoutId id="2147483923" r:id="rId42"/>
    <p:sldLayoutId id="2147483941" r:id="rId43"/>
  </p:sldLayoutIdLst>
  <p:hf hdr="0" dt="0"/>
  <p:txStyles>
    <p:title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p:titleStyle>
    <p:body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94"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hyperlink" Target="https://techzone.ibm.com/collection/platinum-demos-process-and-task-mining" TargetMode="External"/><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8.xml"/><Relationship Id="rId7"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5.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4.jpg"/><Relationship Id="rId5" Type="http://schemas.openxmlformats.org/officeDocument/2006/relationships/tags" Target="../tags/tag15.xml"/><Relationship Id="rId10" Type="http://schemas.openxmlformats.org/officeDocument/2006/relationships/image" Target="../media/image13.jpg"/><Relationship Id="rId4" Type="http://schemas.openxmlformats.org/officeDocument/2006/relationships/tags" Target="../tags/tag14.xml"/><Relationship Id="rId9"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21.xml"/><Relationship Id="rId7" Type="http://schemas.openxmlformats.org/officeDocument/2006/relationships/image" Target="../media/image13.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5.xml"/><Relationship Id="rId5" Type="http://schemas.openxmlformats.org/officeDocument/2006/relationships/tags" Target="../tags/tag23.xml"/><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ibm.com/docs/en/process-mining/1.13.0.x?topic=analytics-dashboard-setup" TargetMode="External"/><Relationship Id="rId2" Type="http://schemas.openxmlformats.org/officeDocument/2006/relationships/image" Target="../media/image13.jpg"/><Relationship Id="rId1" Type="http://schemas.openxmlformats.org/officeDocument/2006/relationships/slideLayout" Target="../slideLayouts/slideLayout17.xml"/><Relationship Id="rId6" Type="http://schemas.openxmlformats.org/officeDocument/2006/relationships/hyperlink" Target="https://www.ibm.com/docs/en/process-mining/1.13.0.x?topic=analysis-simulation" TargetMode="External"/><Relationship Id="rId5" Type="http://schemas.openxmlformats.org/officeDocument/2006/relationships/hyperlink" Target="https://www.ibm.com/docs/en/process-mining/1.13.0.x?topic=manual-how-integrate-process-mining-task-mining" TargetMode="External"/><Relationship Id="rId4" Type="http://schemas.openxmlformats.org/officeDocument/2006/relationships/hyperlink" Target="https://www.ibm.com/docs/en/process-mining/1.13.0.x?topic=SSWR2IP_1.13.0/process-mining-documentation/user-manuals/invenio/mode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lur&#10;&#10;Description automatically generated">
            <a:extLst>
              <a:ext uri="{FF2B5EF4-FFF2-40B4-BE49-F238E27FC236}">
                <a16:creationId xmlns:a16="http://schemas.microsoft.com/office/drawing/2014/main" id="{9248A943-7586-A342-8A23-BA5EFE9C058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7" name="Picture 6" descr="A close up of a wave&#10;&#10;Description automatically generated with low confidence">
            <a:extLst>
              <a:ext uri="{FF2B5EF4-FFF2-40B4-BE49-F238E27FC236}">
                <a16:creationId xmlns:a16="http://schemas.microsoft.com/office/drawing/2014/main" id="{7609E39F-C2F6-3441-964F-08C396BB6578}"/>
              </a:ext>
            </a:extLst>
          </p:cNvPr>
          <p:cNvPicPr>
            <a:picLocks noChangeAspect="1"/>
          </p:cNvPicPr>
          <p:nvPr/>
        </p:nvPicPr>
        <p:blipFill>
          <a:blip r:embed="rId4">
            <a:alphaModFix amt="24000"/>
          </a:blip>
          <a:stretch>
            <a:fillRect/>
          </a:stretch>
        </p:blipFill>
        <p:spPr>
          <a:xfrm>
            <a:off x="0" y="141115"/>
            <a:ext cx="9144000" cy="5162805"/>
          </a:xfrm>
          <a:prstGeom prst="rect">
            <a:avLst/>
          </a:prstGeom>
        </p:spPr>
      </p:pic>
      <p:sp>
        <p:nvSpPr>
          <p:cNvPr id="15" name="Title">
            <a:extLst>
              <a:ext uri="{FF2B5EF4-FFF2-40B4-BE49-F238E27FC236}">
                <a16:creationId xmlns:a16="http://schemas.microsoft.com/office/drawing/2014/main" id="{2957EB19-7404-0245-BE19-789038684254}"/>
              </a:ext>
            </a:extLst>
          </p:cNvPr>
          <p:cNvSpPr txBox="1">
            <a:spLocks/>
          </p:cNvSpPr>
          <p:nvPr/>
        </p:nvSpPr>
        <p:spPr>
          <a:xfrm>
            <a:off x="266700" y="253999"/>
            <a:ext cx="3905628" cy="1181101"/>
          </a:xfrm>
          <a:prstGeom prst="rect">
            <a:avLst/>
          </a:prstGeom>
        </p:spPr>
        <p:txBody>
          <a:bodyPr/>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Automation </a:t>
            </a:r>
            <a:r>
              <a:rPr kumimoji="0" lang="en-US" sz="140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Platinum</a:t>
            </a:r>
            <a:r>
              <a:rPr kumimoji="0" 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Demo</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lvl="0" defTabSz="914400">
              <a:defRPr/>
            </a:pPr>
            <a:r>
              <a:rPr lang="en-US" sz="2000" kern="0" dirty="0">
                <a:solidFill>
                  <a:srgbClr val="FFFFFF"/>
                </a:solidFill>
                <a:latin typeface="Arial" panose="020B0604020202020204" pitchFamily="34" charset="0"/>
                <a:cs typeface="Arial" panose="020B0604020202020204" pitchFamily="34" charset="0"/>
              </a:rPr>
              <a:t>Process and task mining</a:t>
            </a: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itle">
            <a:extLst>
              <a:ext uri="{FF2B5EF4-FFF2-40B4-BE49-F238E27FC236}">
                <a16:creationId xmlns:a16="http://schemas.microsoft.com/office/drawing/2014/main" id="{1AD0B242-3213-8547-8C3F-3FF3BED0EB2C}"/>
              </a:ext>
            </a:extLst>
          </p:cNvPr>
          <p:cNvSpPr txBox="1">
            <a:spLocks/>
          </p:cNvSpPr>
          <p:nvPr/>
        </p:nvSpPr>
        <p:spPr>
          <a:xfrm>
            <a:off x="0" y="2272793"/>
            <a:ext cx="9144000" cy="1435608"/>
          </a:xfrm>
          <a:prstGeom prst="rect">
            <a:avLst/>
          </a:prstGeom>
        </p:spPr>
        <p:txBody>
          <a:bodyPr lIns="0" rIns="0"/>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Introduction </a:t>
            </a:r>
            <a:r>
              <a:rPr lang="en-US" sz="4000" kern="0" dirty="0">
                <a:solidFill>
                  <a:srgbClr val="FFFFFF"/>
                </a:solidFill>
                <a:latin typeface="Arial" panose="020B0604020202020204" pitchFamily="34" charset="0"/>
                <a:cs typeface="Arial" panose="020B0604020202020204" pitchFamily="34" charset="0"/>
              </a:rPr>
              <a:t>and</a:t>
            </a: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overview</a:t>
            </a:r>
          </a:p>
        </p:txBody>
      </p:sp>
      <p:pic>
        <p:nvPicPr>
          <p:cNvPr id="9" name="Picture 8" descr="Icon&#10;&#10;Description automatically generated">
            <a:extLst>
              <a:ext uri="{FF2B5EF4-FFF2-40B4-BE49-F238E27FC236}">
                <a16:creationId xmlns:a16="http://schemas.microsoft.com/office/drawing/2014/main" id="{6453253C-8EA9-B247-8830-64D0A0EDB5CC}"/>
              </a:ext>
            </a:extLst>
          </p:cNvPr>
          <p:cNvPicPr>
            <a:picLocks noChangeAspect="1"/>
          </p:cNvPicPr>
          <p:nvPr/>
        </p:nvPicPr>
        <p:blipFill rotWithShape="1">
          <a:blip r:embed="rId5"/>
          <a:srcRect l="21082" r="21250"/>
          <a:stretch/>
        </p:blipFill>
        <p:spPr>
          <a:xfrm>
            <a:off x="8375650" y="4495800"/>
            <a:ext cx="550847" cy="635738"/>
          </a:xfrm>
          <a:prstGeom prst="rect">
            <a:avLst/>
          </a:prstGeom>
        </p:spPr>
      </p:pic>
    </p:spTree>
    <p:extLst>
      <p:ext uri="{BB962C8B-B14F-4D97-AF65-F5344CB8AC3E}">
        <p14:creationId xmlns:p14="http://schemas.microsoft.com/office/powerpoint/2010/main" val="90204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8">
            <a:extLst>
              <a:ext uri="{FF2B5EF4-FFF2-40B4-BE49-F238E27FC236}">
                <a16:creationId xmlns:a16="http://schemas.microsoft.com/office/drawing/2014/main" id="{3B908D66-AA73-809C-3D58-2E6FAE69ED63}"/>
              </a:ext>
            </a:extLst>
          </p:cNvPr>
          <p:cNvGraphicFramePr>
            <a:graphicFrameLocks noGrp="1"/>
          </p:cNvGraphicFramePr>
          <p:nvPr>
            <p:extLst>
              <p:ext uri="{D42A27DB-BD31-4B8C-83A1-F6EECF244321}">
                <p14:modId xmlns:p14="http://schemas.microsoft.com/office/powerpoint/2010/main" val="1025722934"/>
              </p:ext>
            </p:extLst>
          </p:nvPr>
        </p:nvGraphicFramePr>
        <p:xfrm>
          <a:off x="228665" y="692448"/>
          <a:ext cx="8705023" cy="2336800"/>
        </p:xfrm>
        <a:graphic>
          <a:graphicData uri="http://schemas.openxmlformats.org/drawingml/2006/table">
            <a:tbl>
              <a:tblPr firstRow="1" bandRow="1">
                <a:tableStyleId>{D7AC3CCA-C797-4891-BE02-D94E43425B78}</a:tableStyleId>
              </a:tblPr>
              <a:tblGrid>
                <a:gridCol w="2412935">
                  <a:extLst>
                    <a:ext uri="{9D8B030D-6E8A-4147-A177-3AD203B41FA5}">
                      <a16:colId xmlns:a16="http://schemas.microsoft.com/office/drawing/2014/main" val="843429630"/>
                    </a:ext>
                  </a:extLst>
                </a:gridCol>
                <a:gridCol w="6292088">
                  <a:extLst>
                    <a:ext uri="{9D8B030D-6E8A-4147-A177-3AD203B41FA5}">
                      <a16:colId xmlns:a16="http://schemas.microsoft.com/office/drawing/2014/main" val="504005884"/>
                    </a:ext>
                  </a:extLst>
                </a:gridCol>
              </a:tblGrid>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Purpose of this deck</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This deck is to be shown to customers to introduce and summarize the </a:t>
                      </a:r>
                      <a:r>
                        <a:rPr lang="en-US" sz="1100" b="1" dirty="0">
                          <a:solidFill>
                            <a:schemeClr val="tx1"/>
                          </a:solidFill>
                          <a:latin typeface="Arial" panose="020B0604020202020204" pitchFamily="34" charset="0"/>
                          <a:cs typeface="Arial" panose="020B0604020202020204" pitchFamily="34" charset="0"/>
                        </a:rPr>
                        <a:t>Process and task mining </a:t>
                      </a:r>
                      <a:r>
                        <a:rPr lang="en-US" sz="1100" b="0" dirty="0">
                          <a:solidFill>
                            <a:schemeClr val="tx1"/>
                          </a:solidFill>
                          <a:latin typeface="Arial" panose="020B0604020202020204" pitchFamily="34" charset="0"/>
                          <a:cs typeface="Arial" panose="020B0604020202020204" pitchFamily="34" charset="0"/>
                        </a:rPr>
                        <a:t>demo.</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159144"/>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Scenario overview</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b="0" dirty="0">
                          <a:solidFill>
                            <a:srgbClr val="000000"/>
                          </a:solidFill>
                          <a:latin typeface="Arial" panose="020B0604020202020204" pitchFamily="34" charset="0"/>
                          <a:cs typeface="Arial" panose="020B0604020202020204" pitchFamily="34" charset="0"/>
                        </a:rPr>
                        <a:t>The demo uses an account closing example to illustrate how process and task mining are used to discover and analyze business processes and identify areas for improvement.</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693694"/>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Product(s) in the demo</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100" dirty="0">
                          <a:solidFill>
                            <a:srgbClr val="000000"/>
                          </a:solidFill>
                          <a:latin typeface="Arial" panose="020B0604020202020204" pitchFamily="34" charset="0"/>
                          <a:cs typeface="Arial" panose="020B0604020202020204" pitchFamily="34" charset="0"/>
                        </a:rPr>
                        <a:t>Cloud Pak for Business Automation</a:t>
                      </a:r>
                      <a:endParaRPr lang="en-US" sz="1100" i="1"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972758"/>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Capabilities to be demonstrated</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Process mining; Task mining</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216589"/>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IBM Technology Zone page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100" dirty="0">
                          <a:solidFill>
                            <a:schemeClr val="tx1"/>
                          </a:solidFill>
                          <a:latin typeface="Arial" panose="020B0604020202020204" pitchFamily="34" charset="0"/>
                          <a:cs typeface="Arial" panose="020B0604020202020204" pitchFamily="34" charset="0"/>
                          <a:hlinkClick r:id="rId8"/>
                        </a:rPr>
                        <a:t>https://techzone.ibm.com/collection/platinum-demos-process-and-task-mining</a:t>
                      </a:r>
                      <a:endParaRPr lang="en-US" sz="110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290482"/>
                  </a:ext>
                </a:extLst>
              </a:tr>
              <a:tr h="370840">
                <a:tc gridSpan="2">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Demo components</a:t>
                      </a:r>
                    </a:p>
                  </a:txBody>
                  <a:tcPr anchor="ctr">
                    <a:lnT w="3175" cap="flat" cmpd="sng" algn="ctr">
                      <a:solidFill>
                        <a:schemeClr val="tx1"/>
                      </a:solidFill>
                      <a:prstDash val="solid"/>
                      <a:round/>
                      <a:headEnd type="none" w="med" len="med"/>
                      <a:tailEnd type="none" w="med" len="med"/>
                    </a:lnT>
                  </a:tcPr>
                </a:tc>
                <a:tc hMerge="1">
                  <a:txBody>
                    <a:bodyPr/>
                    <a:lstStyle/>
                    <a:p>
                      <a:endParaRPr lang="en-US" sz="1200" dirty="0">
                        <a:solidFill>
                          <a:schemeClr val="tx1"/>
                        </a:solidFill>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2663667"/>
                  </a:ext>
                </a:extLst>
              </a:tr>
            </a:tbl>
          </a:graphicData>
        </a:graphic>
      </p:graphicFrame>
      <p:sp>
        <p:nvSpPr>
          <p:cNvPr id="5" name="Footer Placeholder 4">
            <a:extLst>
              <a:ext uri="{FF2B5EF4-FFF2-40B4-BE49-F238E27FC236}">
                <a16:creationId xmlns:a16="http://schemas.microsoft.com/office/drawing/2014/main" id="{560293D5-E65B-FF41-B517-6F3F285C2223}"/>
              </a:ext>
            </a:extLst>
          </p:cNvPr>
          <p:cNvSpPr>
            <a:spLocks noGrp="1"/>
          </p:cNvSpPr>
          <p:nvPr>
            <p:ph type="ftr" sz="quarter" idx="10"/>
          </p:nvPr>
        </p:nvSpPr>
        <p:spPr/>
        <p:txBody>
          <a:bodyPr/>
          <a:lstStyle/>
          <a:p>
            <a:r>
              <a:rPr lang="en-US" dirty="0">
                <a:latin typeface="Arial" panose="020B0604020202020204" pitchFamily="34" charset="0"/>
                <a:cs typeface="Arial" panose="020B0604020202020204" pitchFamily="34" charset="0"/>
              </a:rPr>
              <a:t>© 2022 IBM Corporation</a:t>
            </a:r>
          </a:p>
        </p:txBody>
      </p:sp>
      <p:sp>
        <p:nvSpPr>
          <p:cNvPr id="4" name="TextBox 3">
            <a:extLst>
              <a:ext uri="{FF2B5EF4-FFF2-40B4-BE49-F238E27FC236}">
                <a16:creationId xmlns:a16="http://schemas.microsoft.com/office/drawing/2014/main" id="{950C2ADF-0A9C-374C-90E9-2A5628F1D410}"/>
              </a:ext>
            </a:extLst>
          </p:cNvPr>
          <p:cNvSpPr txBox="1"/>
          <p:nvPr/>
        </p:nvSpPr>
        <p:spPr>
          <a:xfrm>
            <a:off x="4343401" y="112971"/>
            <a:ext cx="4709807" cy="369332"/>
          </a:xfrm>
          <a:prstGeom prst="rect">
            <a:avLst/>
          </a:prstGeom>
          <a:noFill/>
          <a:ln w="25400">
            <a:solidFill>
              <a:srgbClr val="FF0000"/>
            </a:solidFill>
          </a:ln>
        </p:spPr>
        <p:txBody>
          <a:bodyPr wrap="square" lIns="91440" tIns="91440" rIns="91440" bIns="91440" rtlCol="0">
            <a:spAutoFit/>
          </a:bodyPr>
          <a:lstStyle/>
          <a:p>
            <a:pPr algn="ctr">
              <a:spcBef>
                <a:spcPts val="1100"/>
              </a:spcBef>
            </a:pPr>
            <a:r>
              <a:rPr lang="en-US" sz="1200" b="1" dirty="0">
                <a:solidFill>
                  <a:srgbClr val="FF0000"/>
                </a:solidFill>
                <a:latin typeface="Arial" panose="020B0604020202020204" pitchFamily="34" charset="0"/>
                <a:ea typeface="IBM Plex Sans" charset="0"/>
                <a:cs typeface="Arial" panose="020B0604020202020204" pitchFamily="34" charset="0"/>
              </a:rPr>
              <a:t>REMOVE THIS SLIDE BEFORE PRESENTING TO CUSTOMERS</a:t>
            </a:r>
          </a:p>
        </p:txBody>
      </p:sp>
      <p:sp>
        <p:nvSpPr>
          <p:cNvPr id="30" name="Title 1">
            <a:extLst>
              <a:ext uri="{FF2B5EF4-FFF2-40B4-BE49-F238E27FC236}">
                <a16:creationId xmlns:a16="http://schemas.microsoft.com/office/drawing/2014/main" id="{BF0E2782-CF9A-4B78-4049-966BC5726E06}"/>
              </a:ext>
            </a:extLst>
          </p:cNvPr>
          <p:cNvSpPr>
            <a:spLocks noGrp="1"/>
          </p:cNvSpPr>
          <p:nvPr>
            <p:ph type="title"/>
          </p:nvPr>
        </p:nvSpPr>
        <p:spPr>
          <a:xfrm>
            <a:off x="210311" y="201168"/>
            <a:ext cx="5729571" cy="308333"/>
          </a:xfrm>
        </p:spPr>
        <p:txBody>
          <a:bodyPr/>
          <a:lstStyle/>
          <a:p>
            <a:r>
              <a:rPr lang="en-US" dirty="0">
                <a:latin typeface="Arial" panose="020B0604020202020204" pitchFamily="34" charset="0"/>
                <a:cs typeface="Arial" panose="020B0604020202020204" pitchFamily="34" charset="0"/>
              </a:rPr>
              <a:t>Demo overview</a:t>
            </a:r>
          </a:p>
        </p:txBody>
      </p:sp>
      <p:grpSp>
        <p:nvGrpSpPr>
          <p:cNvPr id="7" name="Group 6">
            <a:extLst>
              <a:ext uri="{FF2B5EF4-FFF2-40B4-BE49-F238E27FC236}">
                <a16:creationId xmlns:a16="http://schemas.microsoft.com/office/drawing/2014/main" id="{A6FF3C3C-C300-803E-3B63-5E80F3DA71AD}"/>
              </a:ext>
            </a:extLst>
          </p:cNvPr>
          <p:cNvGrpSpPr/>
          <p:nvPr/>
        </p:nvGrpSpPr>
        <p:grpSpPr>
          <a:xfrm>
            <a:off x="2726603" y="2766055"/>
            <a:ext cx="3480468" cy="1549822"/>
            <a:chOff x="2060176" y="3021777"/>
            <a:chExt cx="3480468" cy="1549822"/>
          </a:xfrm>
        </p:grpSpPr>
        <p:sp>
          <p:nvSpPr>
            <p:cNvPr id="63" name="Rectangle 4">
              <a:extLst>
                <a:ext uri="{FF2B5EF4-FFF2-40B4-BE49-F238E27FC236}">
                  <a16:creationId xmlns:a16="http://schemas.microsoft.com/office/drawing/2014/main" id="{50F125EE-213F-2146-86C9-67DA0351FE8F}"/>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060176" y="3239393"/>
              <a:ext cx="3480468" cy="1332206"/>
            </a:xfrm>
            <a:prstGeom prst="rect">
              <a:avLst/>
            </a:prstGeom>
            <a:solidFill>
              <a:schemeClr val="accent5"/>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80" name="TextBox 79">
              <a:extLst>
                <a:ext uri="{FF2B5EF4-FFF2-40B4-BE49-F238E27FC236}">
                  <a16:creationId xmlns:a16="http://schemas.microsoft.com/office/drawing/2014/main" id="{28B10B26-48FB-A241-B267-0BF8F23B032A}"/>
                </a:ext>
              </a:extLst>
            </p:cNvPr>
            <p:cNvSpPr txBox="1"/>
            <p:nvPr/>
          </p:nvSpPr>
          <p:spPr>
            <a:xfrm>
              <a:off x="2060176" y="4351257"/>
              <a:ext cx="3480468" cy="215444"/>
            </a:xfrm>
            <a:prstGeom prst="rect">
              <a:avLst/>
            </a:prstGeom>
            <a:noFill/>
          </p:spPr>
          <p:txBody>
            <a:bodyPr wrap="square">
              <a:spAutoFit/>
            </a:bodyPr>
            <a:lstStyle/>
            <a:p>
              <a:pPr marL="0" lvl="1" indent="0" algn="ctr" defTabSz="914400" fontAlgn="base">
                <a:spcBef>
                  <a:spcPts val="1100"/>
                </a:spcBef>
                <a:spcAft>
                  <a:spcPct val="0"/>
                </a:spcAft>
                <a:buClr>
                  <a:schemeClr val="bg1"/>
                </a:buClr>
                <a:buSzPct val="100000"/>
              </a:pPr>
              <a:r>
                <a:rPr lang="en-US" sz="800" kern="0" dirty="0">
                  <a:latin typeface="Arial" panose="020B0604020202020204" pitchFamily="34" charset="0"/>
                  <a:cs typeface="Arial" panose="020B0604020202020204" pitchFamily="34" charset="0"/>
                </a:rPr>
                <a:t>Linux VM</a:t>
              </a:r>
            </a:p>
          </p:txBody>
        </p:sp>
        <p:sp>
          <p:nvSpPr>
            <p:cNvPr id="82" name="TextBox 81">
              <a:extLst>
                <a:ext uri="{FF2B5EF4-FFF2-40B4-BE49-F238E27FC236}">
                  <a16:creationId xmlns:a16="http://schemas.microsoft.com/office/drawing/2014/main" id="{1DB5CE96-4E80-2041-B2BD-20A7E40E5504}"/>
                </a:ext>
              </a:extLst>
            </p:cNvPr>
            <p:cNvSpPr txBox="1"/>
            <p:nvPr/>
          </p:nvSpPr>
          <p:spPr>
            <a:xfrm>
              <a:off x="2060176" y="3021777"/>
              <a:ext cx="3480468" cy="215444"/>
            </a:xfrm>
            <a:prstGeom prst="rect">
              <a:avLst/>
            </a:prstGeom>
            <a:noFill/>
          </p:spPr>
          <p:txBody>
            <a:bodyPr wrap="square">
              <a:spAutoFit/>
            </a:bodyPr>
            <a:lstStyle/>
            <a:p>
              <a:pPr marL="0" lvl="1" algn="ctr" defTabSz="914400" fontAlgn="base">
                <a:spcBef>
                  <a:spcPts val="1100"/>
                </a:spcBef>
                <a:spcAft>
                  <a:spcPct val="0"/>
                </a:spcAft>
                <a:buClr>
                  <a:schemeClr val="bg1"/>
                </a:buClr>
                <a:buSzPct val="100000"/>
              </a:pPr>
              <a:r>
                <a:rPr lang="en-US" sz="800" b="1" kern="0" dirty="0">
                  <a:latin typeface="Arial" panose="020B0604020202020204" pitchFamily="34" charset="0"/>
                  <a:cs typeface="Arial" panose="020B0604020202020204" pitchFamily="34" charset="0"/>
                </a:rPr>
                <a:t>IBM TechZone-provided environment</a:t>
              </a:r>
            </a:p>
          </p:txBody>
        </p:sp>
        <p:grpSp>
          <p:nvGrpSpPr>
            <p:cNvPr id="6" name="Group 5">
              <a:extLst>
                <a:ext uri="{FF2B5EF4-FFF2-40B4-BE49-F238E27FC236}">
                  <a16:creationId xmlns:a16="http://schemas.microsoft.com/office/drawing/2014/main" id="{2DFB9553-1BB1-858E-1800-8CC24193FEB1}"/>
                </a:ext>
              </a:extLst>
            </p:cNvPr>
            <p:cNvGrpSpPr/>
            <p:nvPr/>
          </p:nvGrpSpPr>
          <p:grpSpPr>
            <a:xfrm>
              <a:off x="2209077" y="3373846"/>
              <a:ext cx="3182667" cy="957180"/>
              <a:chOff x="2198254" y="3373846"/>
              <a:chExt cx="3182667" cy="957180"/>
            </a:xfrm>
          </p:grpSpPr>
          <p:sp>
            <p:nvSpPr>
              <p:cNvPr id="71" name="Rectangle 3">
                <a:extLst>
                  <a:ext uri="{FF2B5EF4-FFF2-40B4-BE49-F238E27FC236}">
                    <a16:creationId xmlns:a16="http://schemas.microsoft.com/office/drawing/2014/main" id="{28522613-5289-4C43-9B6B-F2E5296A7F70}"/>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2198254" y="3373846"/>
                <a:ext cx="3182667" cy="957180"/>
              </a:xfrm>
              <a:prstGeom prst="rect">
                <a:avLst/>
              </a:prstGeom>
              <a:solidFill>
                <a:schemeClr val="accent2"/>
              </a:solidFill>
              <a:ln>
                <a:noFill/>
              </a:ln>
            </p:spPr>
            <p:txBody>
              <a:bodyPr wrap="squar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br>
                  <a:rPr lang="en-US" sz="800" kern="0" dirty="0">
                    <a:solidFill>
                      <a:schemeClr val="bg1"/>
                    </a:solidFill>
                    <a:latin typeface="Arial" panose="020B0604020202020204" pitchFamily="34" charset="0"/>
                    <a:cs typeface="Arial" panose="020B0604020202020204" pitchFamily="34" charset="0"/>
                  </a:rPr>
                </a:br>
                <a:r>
                  <a:rPr lang="en-US" sz="800" b="1" kern="0" dirty="0">
                    <a:solidFill>
                      <a:schemeClr val="bg1"/>
                    </a:solidFill>
                    <a:latin typeface="Arial" panose="020B0604020202020204" pitchFamily="34" charset="0"/>
                    <a:cs typeface="Arial" panose="020B0604020202020204" pitchFamily="34" charset="0"/>
                  </a:rPr>
                  <a:t>Process mining server</a:t>
                </a:r>
              </a:p>
            </p:txBody>
          </p:sp>
          <p:grpSp>
            <p:nvGrpSpPr>
              <p:cNvPr id="3" name="Group 2">
                <a:extLst>
                  <a:ext uri="{FF2B5EF4-FFF2-40B4-BE49-F238E27FC236}">
                    <a16:creationId xmlns:a16="http://schemas.microsoft.com/office/drawing/2014/main" id="{7482E265-4F38-AFFB-AC12-176AA6A0E2DE}"/>
                  </a:ext>
                </a:extLst>
              </p:cNvPr>
              <p:cNvGrpSpPr/>
              <p:nvPr/>
            </p:nvGrpSpPr>
            <p:grpSpPr>
              <a:xfrm>
                <a:off x="2674661" y="3801458"/>
                <a:ext cx="2229852" cy="378344"/>
                <a:chOff x="3151069" y="3801458"/>
                <a:chExt cx="2229852" cy="378344"/>
              </a:xfrm>
            </p:grpSpPr>
            <p:sp>
              <p:nvSpPr>
                <p:cNvPr id="78" name="Rectangle 3">
                  <a:extLst>
                    <a:ext uri="{FF2B5EF4-FFF2-40B4-BE49-F238E27FC236}">
                      <a16:creationId xmlns:a16="http://schemas.microsoft.com/office/drawing/2014/main" id="{6516ADC5-BBF2-4548-A251-7DD5F815A7DE}"/>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3920458" y="3801458"/>
                  <a:ext cx="693779" cy="378344"/>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Task</a:t>
                  </a:r>
                  <a:br>
                    <a:rPr lang="en-US" sz="800" kern="0" dirty="0">
                      <a:solidFill>
                        <a:schemeClr val="bg1"/>
                      </a:solidFill>
                      <a:latin typeface="Arial" panose="020B0604020202020204" pitchFamily="34" charset="0"/>
                      <a:cs typeface="Arial" panose="020B0604020202020204" pitchFamily="34" charset="0"/>
                    </a:rPr>
                  </a:br>
                  <a:r>
                    <a:rPr lang="en-US" sz="800" kern="0" dirty="0">
                      <a:solidFill>
                        <a:schemeClr val="bg1"/>
                      </a:solidFill>
                      <a:latin typeface="Arial" panose="020B0604020202020204" pitchFamily="34" charset="0"/>
                      <a:cs typeface="Arial" panose="020B0604020202020204" pitchFamily="34" charset="0"/>
                    </a:rPr>
                    <a:t>mining</a:t>
                  </a:r>
                </a:p>
              </p:txBody>
            </p:sp>
            <p:sp>
              <p:nvSpPr>
                <p:cNvPr id="79" name="Rectangle 3">
                  <a:extLst>
                    <a:ext uri="{FF2B5EF4-FFF2-40B4-BE49-F238E27FC236}">
                      <a16:creationId xmlns:a16="http://schemas.microsoft.com/office/drawing/2014/main" id="{24B72296-16AF-A444-85C9-5910F06EE7F9}"/>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3151069" y="3801458"/>
                  <a:ext cx="692806" cy="378344"/>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Process mining</a:t>
                  </a:r>
                </a:p>
              </p:txBody>
            </p:sp>
            <p:sp>
              <p:nvSpPr>
                <p:cNvPr id="25" name="Rectangle 3">
                  <a:extLst>
                    <a:ext uri="{FF2B5EF4-FFF2-40B4-BE49-F238E27FC236}">
                      <a16:creationId xmlns:a16="http://schemas.microsoft.com/office/drawing/2014/main" id="{A72574C4-CE3C-3A4A-535D-A5659768A71A}"/>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4690821" y="3801458"/>
                  <a:ext cx="690100" cy="378344"/>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Simulation</a:t>
                  </a:r>
                </a:p>
              </p:txBody>
            </p:sp>
          </p:grpSp>
        </p:grpSp>
      </p:grpSp>
    </p:spTree>
    <p:extLst>
      <p:ext uri="{BB962C8B-B14F-4D97-AF65-F5344CB8AC3E}">
        <p14:creationId xmlns:p14="http://schemas.microsoft.com/office/powerpoint/2010/main" val="311406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blur&#10;&#10;Description automatically generated">
            <a:extLst>
              <a:ext uri="{FF2B5EF4-FFF2-40B4-BE49-F238E27FC236}">
                <a16:creationId xmlns:a16="http://schemas.microsoft.com/office/drawing/2014/main" id="{A351A12B-4873-BD68-0428-8B2EFE8AFFCA}"/>
              </a:ext>
            </a:extLst>
          </p:cNvPr>
          <p:cNvPicPr>
            <a:picLocks noChangeAspect="1"/>
          </p:cNvPicPr>
          <p:nvPr/>
        </p:nvPicPr>
        <p:blipFill>
          <a:blip r:embed="rId8">
            <a:alphaModFix/>
          </a:blip>
          <a:stretch>
            <a:fillRect/>
          </a:stretch>
        </p:blipFill>
        <p:spPr>
          <a:xfrm>
            <a:off x="0" y="-4527"/>
            <a:ext cx="9144000" cy="5182110"/>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9"/>
            <a:ext cx="8705022" cy="302708"/>
          </a:xfrm>
        </p:spPr>
        <p:txBody>
          <a:bodyPr/>
          <a:lstStyle/>
          <a:p>
            <a:r>
              <a:rPr lang="en-US" dirty="0">
                <a:solidFill>
                  <a:schemeClr val="bg1"/>
                </a:solidFill>
                <a:latin typeface="Arial" panose="020B0604020202020204" pitchFamily="34" charset="0"/>
                <a:cs typeface="Arial" panose="020B0604020202020204" pitchFamily="34" charset="0"/>
              </a:rPr>
              <a:t>Demo overview</a:t>
            </a:r>
            <a:endParaRPr lang="en-US" sz="1600" dirty="0">
              <a:solidFill>
                <a:schemeClr val="bg1"/>
              </a:solidFill>
              <a:latin typeface="Arial" panose="020B0604020202020204" pitchFamily="34" charset="0"/>
              <a:cs typeface="Arial" panose="020B0604020202020204" pitchFamily="34" charset="0"/>
            </a:endParaRPr>
          </a:p>
        </p:txBody>
      </p:sp>
      <p:cxnSp>
        <p:nvCxnSpPr>
          <p:cNvPr id="23" name="Straight Connector 1">
            <a:extLst>
              <a:ext uri="{FF2B5EF4-FFF2-40B4-BE49-F238E27FC236}">
                <a16:creationId xmlns:a16="http://schemas.microsoft.com/office/drawing/2014/main" id="{A68CDC5D-A261-DE43-81EE-201B7FFD1586}"/>
              </a:ext>
              <a:ext uri="{C183D7F6-B498-43B3-948B-1728B52AA6E4}">
                <adec:decorative xmlns:adec="http://schemas.microsoft.com/office/drawing/2017/decorative" val="1"/>
              </a:ext>
            </a:extLst>
          </p:cNvPr>
          <p:cNvCxnSpPr>
            <a:cxnSpLocks/>
          </p:cNvCxnSpPr>
          <p:nvPr/>
        </p:nvCxnSpPr>
        <p:spPr>
          <a:xfrm>
            <a:off x="230407" y="4004700"/>
            <a:ext cx="8684926" cy="0"/>
          </a:xfrm>
          <a:prstGeom prst="line">
            <a:avLst/>
          </a:prstGeom>
          <a:noFill/>
          <a:ln w="12700" cap="flat" cmpd="sng" algn="ctr">
            <a:solidFill>
              <a:schemeClr val="bg1"/>
            </a:solidFill>
            <a:prstDash val="solid"/>
          </a:ln>
          <a:effectLst/>
        </p:spPr>
      </p:cxnSp>
      <p:sp>
        <p:nvSpPr>
          <p:cNvPr id="24" name="Rectangle 23">
            <a:extLst>
              <a:ext uri="{FF2B5EF4-FFF2-40B4-BE49-F238E27FC236}">
                <a16:creationId xmlns:a16="http://schemas.microsoft.com/office/drawing/2014/main" id="{663D44C0-2EC9-C848-9F91-E6E4BBF7F02C}"/>
              </a:ext>
            </a:extLst>
          </p:cNvPr>
          <p:cNvSpPr/>
          <p:nvPr/>
        </p:nvSpPr>
        <p:spPr>
          <a:xfrm>
            <a:off x="210311" y="4033388"/>
            <a:ext cx="1612312" cy="401648"/>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lvl="0" fontAlgn="base">
              <a:spcBef>
                <a:spcPct val="0"/>
              </a:spcBef>
              <a:spcAft>
                <a:spcPct val="0"/>
              </a:spcAft>
            </a:pPr>
            <a:r>
              <a:rPr lang="en-US" sz="1200" dirty="0">
                <a:solidFill>
                  <a:schemeClr val="bg1"/>
                </a:solidFill>
                <a:latin typeface="Arial" panose="020B0604020202020204" pitchFamily="34" charset="0"/>
                <a:cs typeface="Arial" panose="020B0604020202020204" pitchFamily="34" charset="0"/>
              </a:rPr>
              <a:t>Cloud Pak capabilities in the demo</a:t>
            </a:r>
          </a:p>
        </p:txBody>
      </p:sp>
      <p:cxnSp>
        <p:nvCxnSpPr>
          <p:cNvPr id="27" name="Straight Connector 1">
            <a:extLst>
              <a:ext uri="{FF2B5EF4-FFF2-40B4-BE49-F238E27FC236}">
                <a16:creationId xmlns:a16="http://schemas.microsoft.com/office/drawing/2014/main" id="{F64196B1-B759-B245-9DB0-3AE276C8365A}"/>
              </a:ext>
              <a:ext uri="{C183D7F6-B498-43B3-948B-1728B52AA6E4}">
                <adec:decorative xmlns:adec="http://schemas.microsoft.com/office/drawing/2017/decorative" val="1"/>
              </a:ext>
            </a:extLst>
          </p:cNvPr>
          <p:cNvCxnSpPr>
            <a:cxnSpLocks/>
          </p:cNvCxnSpPr>
          <p:nvPr/>
        </p:nvCxnSpPr>
        <p:spPr>
          <a:xfrm>
            <a:off x="230407" y="918941"/>
            <a:ext cx="8684926" cy="0"/>
          </a:xfrm>
          <a:prstGeom prst="line">
            <a:avLst/>
          </a:prstGeom>
          <a:noFill/>
          <a:ln w="12700" cap="flat" cmpd="sng" algn="ctr">
            <a:solidFill>
              <a:schemeClr val="bg1"/>
            </a:solidFill>
            <a:prstDash val="solid"/>
          </a:ln>
          <a:effectLst/>
        </p:spPr>
      </p:cxnSp>
      <p:sp>
        <p:nvSpPr>
          <p:cNvPr id="28" name="Rectangle 27">
            <a:extLst>
              <a:ext uri="{FF2B5EF4-FFF2-40B4-BE49-F238E27FC236}">
                <a16:creationId xmlns:a16="http://schemas.microsoft.com/office/drawing/2014/main" id="{8B3D0802-84E9-6B43-9827-DE75289CF9DB}"/>
              </a:ext>
            </a:extLst>
          </p:cNvPr>
          <p:cNvSpPr/>
          <p:nvPr/>
        </p:nvSpPr>
        <p:spPr>
          <a:xfrm>
            <a:off x="210311" y="953344"/>
            <a:ext cx="1612312" cy="401648"/>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lvl="0" defTabSz="914400" fontAlgn="base">
              <a:spcBef>
                <a:spcPct val="0"/>
              </a:spcBef>
              <a:spcAft>
                <a:spcPct val="0"/>
              </a:spcAft>
            </a:pPr>
            <a:r>
              <a:rPr lang="en-US" sz="1200" dirty="0">
                <a:solidFill>
                  <a:schemeClr val="bg1"/>
                </a:solidFill>
                <a:latin typeface="Arial" panose="020B0604020202020204" pitchFamily="34" charset="0"/>
                <a:cs typeface="Arial" panose="020B0604020202020204" pitchFamily="34" charset="0"/>
              </a:rPr>
              <a:t>Scenario</a:t>
            </a:r>
          </a:p>
        </p:txBody>
      </p:sp>
      <p:sp>
        <p:nvSpPr>
          <p:cNvPr id="17" name="Rectangle 4">
            <a:extLst>
              <a:ext uri="{FF2B5EF4-FFF2-40B4-BE49-F238E27FC236}">
                <a16:creationId xmlns:a16="http://schemas.microsoft.com/office/drawing/2014/main" id="{51AB8DAD-D38A-2AD0-7950-B1ABA225F6BF}"/>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602619" y="4232849"/>
            <a:ext cx="5739304" cy="483254"/>
          </a:xfrm>
          <a:prstGeom prst="rect">
            <a:avLst/>
          </a:prstGeom>
          <a:solidFill>
            <a:schemeClr val="bg1"/>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cxnSp>
        <p:nvCxnSpPr>
          <p:cNvPr id="18" name="Straight Connector 17">
            <a:extLst>
              <a:ext uri="{FF2B5EF4-FFF2-40B4-BE49-F238E27FC236}">
                <a16:creationId xmlns:a16="http://schemas.microsoft.com/office/drawing/2014/main" id="{D652C63A-7C91-F9B5-73E6-CCDA5C389FD2}"/>
              </a:ext>
            </a:extLst>
          </p:cNvPr>
          <p:cNvCxnSpPr>
            <a:cxnSpLocks/>
          </p:cNvCxnSpPr>
          <p:nvPr/>
        </p:nvCxnSpPr>
        <p:spPr bwMode="auto">
          <a:xfrm>
            <a:off x="5467479" y="4321224"/>
            <a:ext cx="0" cy="300524"/>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17B548B0-3519-BD85-1724-55A65380BA86}"/>
              </a:ext>
            </a:extLst>
          </p:cNvPr>
          <p:cNvSpPr/>
          <p:nvPr/>
        </p:nvSpPr>
        <p:spPr>
          <a:xfrm>
            <a:off x="2602617" y="4232849"/>
            <a:ext cx="2874443" cy="477274"/>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ctr" anchorCtr="0" compatLnSpc="1">
            <a:prstTxWarp prst="textNoShape">
              <a:avLst/>
            </a:prstTxWarp>
          </a:bodyPr>
          <a:lstStyle/>
          <a:p>
            <a:pPr lvl="0" algn="ctr" defTabSz="914400"/>
            <a:r>
              <a:rPr lang="en-US" sz="1200" kern="0" dirty="0">
                <a:solidFill>
                  <a:srgbClr val="000000"/>
                </a:solidFill>
                <a:latin typeface="Arial" panose="020B0604020202020204" pitchFamily="34" charset="0"/>
                <a:cs typeface="Arial" panose="020B0604020202020204" pitchFamily="34" charset="0"/>
              </a:rPr>
              <a:t>Process mining</a:t>
            </a:r>
          </a:p>
        </p:txBody>
      </p:sp>
      <p:sp>
        <p:nvSpPr>
          <p:cNvPr id="20" name="Rectangle 19">
            <a:extLst>
              <a:ext uri="{FF2B5EF4-FFF2-40B4-BE49-F238E27FC236}">
                <a16:creationId xmlns:a16="http://schemas.microsoft.com/office/drawing/2014/main" id="{7052E806-7158-6673-98B1-75096B9A32BD}"/>
              </a:ext>
            </a:extLst>
          </p:cNvPr>
          <p:cNvSpPr/>
          <p:nvPr/>
        </p:nvSpPr>
        <p:spPr>
          <a:xfrm>
            <a:off x="5467479" y="4232849"/>
            <a:ext cx="2874443" cy="477274"/>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ctr" anchorCtr="0" compatLnSpc="1">
            <a:prstTxWarp prst="textNoShape">
              <a:avLst/>
            </a:prstTxWarp>
          </a:bodyPr>
          <a:lstStyle/>
          <a:p>
            <a:pPr lvl="0" algn="ctr" defTabSz="914400"/>
            <a:r>
              <a:rPr lang="en-US" sz="1200" kern="0" dirty="0">
                <a:solidFill>
                  <a:srgbClr val="000000"/>
                </a:solidFill>
                <a:latin typeface="Arial" panose="020B0604020202020204" pitchFamily="34" charset="0"/>
                <a:cs typeface="Arial" panose="020B0604020202020204" pitchFamily="34" charset="0"/>
              </a:rPr>
              <a:t>Task mining</a:t>
            </a:r>
          </a:p>
        </p:txBody>
      </p:sp>
      <p:grpSp>
        <p:nvGrpSpPr>
          <p:cNvPr id="32" name="Group 31">
            <a:extLst>
              <a:ext uri="{FF2B5EF4-FFF2-40B4-BE49-F238E27FC236}">
                <a16:creationId xmlns:a16="http://schemas.microsoft.com/office/drawing/2014/main" id="{DDA93902-52C2-AC4B-A5CA-D01B49473E91}"/>
              </a:ext>
            </a:extLst>
          </p:cNvPr>
          <p:cNvGrpSpPr/>
          <p:nvPr/>
        </p:nvGrpSpPr>
        <p:grpSpPr>
          <a:xfrm>
            <a:off x="1126152" y="1145843"/>
            <a:ext cx="6891696" cy="2631954"/>
            <a:chOff x="3224006" y="1094697"/>
            <a:chExt cx="5418744" cy="2631954"/>
          </a:xfrm>
        </p:grpSpPr>
        <p:sp>
          <p:nvSpPr>
            <p:cNvPr id="33" name="Rectangle 3">
              <a:extLst>
                <a:ext uri="{FF2B5EF4-FFF2-40B4-BE49-F238E27FC236}">
                  <a16:creationId xmlns:a16="http://schemas.microsoft.com/office/drawing/2014/main" id="{2F279089-414C-C042-86EB-78CBFE21B433}"/>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3224006" y="1094697"/>
              <a:ext cx="3474990" cy="658368"/>
            </a:xfrm>
            <a:prstGeom prst="rect">
              <a:avLst/>
            </a:prstGeom>
            <a:solidFill>
              <a:schemeClr val="accent4"/>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tx1"/>
                </a:buClr>
                <a:buSzPct val="100000"/>
              </a:pPr>
              <a:r>
                <a:rPr lang="en-US" sz="1200" kern="0" dirty="0">
                  <a:latin typeface="Arial" panose="020B0604020202020204" pitchFamily="34" charset="0"/>
                  <a:cs typeface="Arial" panose="020B0604020202020204" pitchFamily="34" charset="0"/>
                </a:rPr>
                <a:t>Focus Bank has a regulatory requirement to complete account closure requests within 14 days. The bank isn’t meeting the 14-day requirement and doesn’t know the reason for the delay. </a:t>
              </a:r>
            </a:p>
          </p:txBody>
        </p:sp>
        <p:sp>
          <p:nvSpPr>
            <p:cNvPr id="34" name="Rectangle 3">
              <a:extLst>
                <a:ext uri="{FF2B5EF4-FFF2-40B4-BE49-F238E27FC236}">
                  <a16:creationId xmlns:a16="http://schemas.microsoft.com/office/drawing/2014/main" id="{450CC1A9-E675-1D4F-9338-BBC0F5B70708}"/>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5172578" y="3068283"/>
              <a:ext cx="3470172" cy="658368"/>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bg1"/>
                </a:buClr>
                <a:buSzPct val="100000"/>
              </a:pPr>
              <a:r>
                <a:rPr lang="en-US" sz="1200" kern="0" dirty="0">
                  <a:solidFill>
                    <a:schemeClr val="bg1"/>
                  </a:solidFill>
                  <a:latin typeface="Arial" panose="020B0604020202020204" pitchFamily="34" charset="0"/>
                  <a:cs typeface="Arial" panose="020B0604020202020204" pitchFamily="34" charset="0"/>
                </a:rPr>
                <a:t>The bank uses simulation to predict the impact of automating the ‘Back Office Closure’ task. With this automation, they are now able to complete the account closure process in 12 days.</a:t>
              </a:r>
            </a:p>
          </p:txBody>
        </p:sp>
        <p:sp>
          <p:nvSpPr>
            <p:cNvPr id="35" name="Rectangle 3">
              <a:extLst>
                <a:ext uri="{FF2B5EF4-FFF2-40B4-BE49-F238E27FC236}">
                  <a16:creationId xmlns:a16="http://schemas.microsoft.com/office/drawing/2014/main" id="{F68CF7C8-1703-F348-A545-BE1615311565}"/>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4523144" y="2410421"/>
              <a:ext cx="3474720" cy="658368"/>
            </a:xfrm>
            <a:prstGeom prst="rect">
              <a:avLst/>
            </a:prstGeom>
            <a:solidFill>
              <a:schemeClr val="accent1">
                <a:lumMod val="60000"/>
                <a:lumOff val="40000"/>
              </a:schemeClr>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bg1"/>
                </a:buClr>
                <a:buSzPct val="100000"/>
              </a:pPr>
              <a:r>
                <a:rPr lang="en-US" sz="1200" kern="0" dirty="0">
                  <a:solidFill>
                    <a:schemeClr val="bg1"/>
                  </a:solidFill>
                  <a:latin typeface="Arial" panose="020B0604020202020204" pitchFamily="34" charset="0"/>
                  <a:cs typeface="Arial" panose="020B0604020202020204" pitchFamily="34" charset="0"/>
                </a:rPr>
                <a:t>The bank identifies a ‘Back Office Closure’ task that was causing them to miss their regulatory requirement. They use task mining to get detailed task analysis at the desktop level.</a:t>
              </a:r>
            </a:p>
          </p:txBody>
        </p:sp>
        <p:sp>
          <p:nvSpPr>
            <p:cNvPr id="36" name="Rectangle 3">
              <a:extLst>
                <a:ext uri="{FF2B5EF4-FFF2-40B4-BE49-F238E27FC236}">
                  <a16:creationId xmlns:a16="http://schemas.microsoft.com/office/drawing/2014/main" id="{5EE9657A-76D7-594A-B56E-C32DBE0C8DC8}"/>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3873710" y="1752559"/>
              <a:ext cx="3474720" cy="658368"/>
            </a:xfrm>
            <a:prstGeom prst="rect">
              <a:avLst/>
            </a:prstGeom>
            <a:solidFill>
              <a:schemeClr val="accent3"/>
            </a:solidFill>
            <a:ln>
              <a:noFill/>
            </a:ln>
          </p:spPr>
          <p:txBody>
            <a:bodyPr wrap="square" anchor="ctr">
              <a:no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tx1"/>
                </a:buClr>
                <a:buSzPct val="100000"/>
              </a:pPr>
              <a:r>
                <a:rPr lang="en-US" sz="1200" kern="0" dirty="0">
                  <a:latin typeface="Arial" panose="020B0604020202020204" pitchFamily="34" charset="0"/>
                  <a:cs typeface="Arial" panose="020B0604020202020204" pitchFamily="34" charset="0"/>
                </a:rPr>
                <a:t>Using log files from its business applications, process mining provides the bank with an end-to-end view and analysis of the account closure process.</a:t>
              </a:r>
            </a:p>
          </p:txBody>
        </p:sp>
      </p:grpSp>
    </p:spTree>
    <p:extLst>
      <p:ext uri="{BB962C8B-B14F-4D97-AF65-F5344CB8AC3E}">
        <p14:creationId xmlns:p14="http://schemas.microsoft.com/office/powerpoint/2010/main" val="97038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blur&#10;&#10;Description automatically generated">
            <a:extLst>
              <a:ext uri="{FF2B5EF4-FFF2-40B4-BE49-F238E27FC236}">
                <a16:creationId xmlns:a16="http://schemas.microsoft.com/office/drawing/2014/main" id="{6C3D0D4B-BA75-DB0E-F120-496E0054E2F1}"/>
              </a:ext>
            </a:extLst>
          </p:cNvPr>
          <p:cNvPicPr>
            <a:picLocks noChangeAspect="1"/>
          </p:cNvPicPr>
          <p:nvPr/>
        </p:nvPicPr>
        <p:blipFill>
          <a:blip r:embed="rId10">
            <a:alphaModFix/>
          </a:blip>
          <a:stretch>
            <a:fillRect/>
          </a:stretch>
        </p:blipFill>
        <p:spPr>
          <a:xfrm>
            <a:off x="-2" y="-19305"/>
            <a:ext cx="9144000" cy="5182110"/>
          </a:xfrm>
          <a:prstGeom prst="rect">
            <a:avLst/>
          </a:prstGeom>
        </p:spPr>
      </p:pic>
      <p:pic>
        <p:nvPicPr>
          <p:cNvPr id="30" name="Picture 29" descr="A close up of a wave&#10;&#10;Description automatically generated with low confidence">
            <a:extLst>
              <a:ext uri="{FF2B5EF4-FFF2-40B4-BE49-F238E27FC236}">
                <a16:creationId xmlns:a16="http://schemas.microsoft.com/office/drawing/2014/main" id="{A9AEAABA-9C60-0788-DE16-8365B904CBF1}"/>
              </a:ext>
            </a:extLst>
          </p:cNvPr>
          <p:cNvPicPr>
            <a:picLocks noChangeAspect="1"/>
          </p:cNvPicPr>
          <p:nvPr/>
        </p:nvPicPr>
        <p:blipFill>
          <a:blip r:embed="rId11">
            <a:alphaModFix amt="24000"/>
          </a:blip>
          <a:stretch>
            <a:fillRect/>
          </a:stretch>
        </p:blipFill>
        <p:spPr>
          <a:xfrm>
            <a:off x="-2" y="-55518"/>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9"/>
            <a:ext cx="8705022" cy="302708"/>
          </a:xfrm>
        </p:spPr>
        <p:txBody>
          <a:bodyPr/>
          <a:lstStyle/>
          <a:p>
            <a:r>
              <a:rPr lang="en-US" dirty="0">
                <a:solidFill>
                  <a:schemeClr val="bg1"/>
                </a:solidFill>
                <a:latin typeface="Arial" panose="020B0604020202020204" pitchFamily="34" charset="0"/>
                <a:cs typeface="Arial" panose="020B0604020202020204" pitchFamily="34" charset="0"/>
              </a:rPr>
              <a:t>Demo flow</a:t>
            </a:r>
            <a:endParaRPr lang="en-US" sz="1600" dirty="0">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4ADA968-9D99-4853-08B9-916A141963EE}"/>
              </a:ext>
            </a:extLst>
          </p:cNvPr>
          <p:cNvGrpSpPr/>
          <p:nvPr/>
        </p:nvGrpSpPr>
        <p:grpSpPr>
          <a:xfrm>
            <a:off x="228667" y="1542703"/>
            <a:ext cx="8686666" cy="2058094"/>
            <a:chOff x="228667" y="1723195"/>
            <a:chExt cx="8686666" cy="2058094"/>
          </a:xfrm>
        </p:grpSpPr>
        <p:grpSp>
          <p:nvGrpSpPr>
            <p:cNvPr id="2" name="Group 1">
              <a:extLst>
                <a:ext uri="{FF2B5EF4-FFF2-40B4-BE49-F238E27FC236}">
                  <a16:creationId xmlns:a16="http://schemas.microsoft.com/office/drawing/2014/main" id="{B63F996B-5E95-4D46-B53C-FCF10FC1A669}"/>
                </a:ext>
              </a:extLst>
            </p:cNvPr>
            <p:cNvGrpSpPr/>
            <p:nvPr/>
          </p:nvGrpSpPr>
          <p:grpSpPr>
            <a:xfrm>
              <a:off x="228667" y="1723820"/>
              <a:ext cx="1645210" cy="2056844"/>
              <a:chOff x="228664" y="3101431"/>
              <a:chExt cx="2103121" cy="2056844"/>
            </a:xfrm>
          </p:grpSpPr>
          <p:sp>
            <p:nvSpPr>
              <p:cNvPr id="8" name="Rectangle 3">
                <a:extLst>
                  <a:ext uri="{FF2B5EF4-FFF2-40B4-BE49-F238E27FC236}">
                    <a16:creationId xmlns:a16="http://schemas.microsoft.com/office/drawing/2014/main" id="{1F13DFAD-69BD-FC4B-805F-A21C2507EF68}"/>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228665" y="3101431"/>
                <a:ext cx="2103120" cy="519548"/>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Process visualization</a:t>
                </a:r>
              </a:p>
            </p:txBody>
          </p:sp>
          <p:sp>
            <p:nvSpPr>
              <p:cNvPr id="9" name="Rectangle 4">
                <a:extLst>
                  <a:ext uri="{FF2B5EF4-FFF2-40B4-BE49-F238E27FC236}">
                    <a16:creationId xmlns:a16="http://schemas.microsoft.com/office/drawing/2014/main" id="{CE41BB34-7C40-7E4B-9E2D-D3F38AF950DB}"/>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228664" y="3619789"/>
                <a:ext cx="2103120" cy="1538486"/>
              </a:xfrm>
              <a:prstGeom prst="rect">
                <a:avLst/>
              </a:prstGeom>
              <a:solidFill>
                <a:schemeClr val="bg1"/>
              </a:solidFill>
              <a:ln w="9525">
                <a:noFill/>
                <a:miter lim="800000"/>
                <a:headEnd/>
                <a:tailEnd/>
              </a:ln>
            </p:spPr>
            <p:txBody>
              <a:bodyPr wrap="square" lIns="91440" anchor="ctr"/>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Imported business data is used to create and visualize the end-to-end account closure process</a:t>
                </a:r>
              </a:p>
            </p:txBody>
          </p:sp>
        </p:grpSp>
        <p:grpSp>
          <p:nvGrpSpPr>
            <p:cNvPr id="34" name="Group 33">
              <a:extLst>
                <a:ext uri="{FF2B5EF4-FFF2-40B4-BE49-F238E27FC236}">
                  <a16:creationId xmlns:a16="http://schemas.microsoft.com/office/drawing/2014/main" id="{9228875B-5713-2C4F-AEA2-F532D8B88F4F}"/>
                </a:ext>
              </a:extLst>
            </p:cNvPr>
            <p:cNvGrpSpPr/>
            <p:nvPr/>
          </p:nvGrpSpPr>
          <p:grpSpPr>
            <a:xfrm>
              <a:off x="2575818" y="1723196"/>
              <a:ext cx="1645210" cy="2058093"/>
              <a:chOff x="2016284" y="1764942"/>
              <a:chExt cx="2103120" cy="2058093"/>
            </a:xfrm>
          </p:grpSpPr>
          <p:sp>
            <p:nvSpPr>
              <p:cNvPr id="23" name="Rectangle 3">
                <a:extLst>
                  <a:ext uri="{FF2B5EF4-FFF2-40B4-BE49-F238E27FC236}">
                    <a16:creationId xmlns:a16="http://schemas.microsoft.com/office/drawing/2014/main" id="{9B280A5F-18FE-3E43-8B97-CDE8D51B0FD7}"/>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2016284" y="1764942"/>
                <a:ext cx="2103120" cy="51954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Process analysis</a:t>
                </a:r>
              </a:p>
            </p:txBody>
          </p:sp>
          <p:sp>
            <p:nvSpPr>
              <p:cNvPr id="24" name="Rectangle 4">
                <a:extLst>
                  <a:ext uri="{FF2B5EF4-FFF2-40B4-BE49-F238E27FC236}">
                    <a16:creationId xmlns:a16="http://schemas.microsoft.com/office/drawing/2014/main" id="{DCF49236-97C3-D64F-A92A-7A9663ADA4B9}"/>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2016284" y="2284489"/>
                <a:ext cx="2103120" cy="1538546"/>
              </a:xfrm>
              <a:prstGeom prst="rect">
                <a:avLst/>
              </a:prstGeom>
              <a:solidFill>
                <a:schemeClr val="bg1"/>
              </a:solidFill>
              <a:ln w="9525">
                <a:noFill/>
                <a:miter lim="800000"/>
                <a:headEnd/>
                <a:tailEnd/>
              </a:ln>
            </p:spPr>
            <p:txBody>
              <a:bodyPr wrap="square" lIns="91440" anchor="ctr"/>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The discovered process is compared to a reference model and </a:t>
                </a:r>
                <a:r>
                  <a:rPr lang="en-GB" altLang="ja-JP" sz="1200" kern="0" dirty="0" err="1">
                    <a:latin typeface="Arial" panose="020B0604020202020204" pitchFamily="34" charset="0"/>
                    <a:ea typeface="+mn-ea"/>
                    <a:cs typeface="Arial" panose="020B0604020202020204" pitchFamily="34" charset="0"/>
                  </a:rPr>
                  <a:t>analyzed</a:t>
                </a:r>
                <a:r>
                  <a:rPr lang="en-GB" altLang="ja-JP" sz="1200" kern="0" dirty="0">
                    <a:latin typeface="Arial" panose="020B0604020202020204" pitchFamily="34" charset="0"/>
                    <a:ea typeface="+mn-ea"/>
                    <a:cs typeface="Arial" panose="020B0604020202020204" pitchFamily="34" charset="0"/>
                  </a:rPr>
                  <a:t> for non-conformance</a:t>
                </a:r>
              </a:p>
            </p:txBody>
          </p:sp>
        </p:grpSp>
        <p:grpSp>
          <p:nvGrpSpPr>
            <p:cNvPr id="31" name="Group 30">
              <a:extLst>
                <a:ext uri="{FF2B5EF4-FFF2-40B4-BE49-F238E27FC236}">
                  <a16:creationId xmlns:a16="http://schemas.microsoft.com/office/drawing/2014/main" id="{4436F63D-74C7-E54E-86F0-F262D838D463}"/>
                </a:ext>
              </a:extLst>
            </p:cNvPr>
            <p:cNvGrpSpPr/>
            <p:nvPr/>
          </p:nvGrpSpPr>
          <p:grpSpPr>
            <a:xfrm>
              <a:off x="4922969" y="1723196"/>
              <a:ext cx="1645210" cy="2058093"/>
              <a:chOff x="3497729" y="1764942"/>
              <a:chExt cx="1962912" cy="2058093"/>
            </a:xfrm>
          </p:grpSpPr>
          <p:sp>
            <p:nvSpPr>
              <p:cNvPr id="25" name="Rectangle 3">
                <a:extLst>
                  <a:ext uri="{FF2B5EF4-FFF2-40B4-BE49-F238E27FC236}">
                    <a16:creationId xmlns:a16="http://schemas.microsoft.com/office/drawing/2014/main" id="{D22060B1-2A09-714B-A299-B99F4946E8AE}"/>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3497729" y="1764942"/>
                <a:ext cx="1962912" cy="51835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Task analysis</a:t>
                </a:r>
              </a:p>
            </p:txBody>
          </p:sp>
          <p:sp>
            <p:nvSpPr>
              <p:cNvPr id="26" name="Rectangle 4">
                <a:extLst>
                  <a:ext uri="{FF2B5EF4-FFF2-40B4-BE49-F238E27FC236}">
                    <a16:creationId xmlns:a16="http://schemas.microsoft.com/office/drawing/2014/main" id="{C0DF3D78-1210-3F42-BFE5-5FEFF72DF720}"/>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3497729" y="2283299"/>
                <a:ext cx="1962912" cy="1539736"/>
              </a:xfrm>
              <a:prstGeom prst="rect">
                <a:avLst/>
              </a:prstGeom>
              <a:solidFill>
                <a:schemeClr val="bg1"/>
              </a:solidFill>
              <a:ln w="9525">
                <a:noFill/>
                <a:miter lim="800000"/>
                <a:headEnd/>
                <a:tailEnd/>
              </a:ln>
            </p:spPr>
            <p:txBody>
              <a:bodyPr wrap="square" lIns="91440" anchor="ctr"/>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Task mining is used to record and </a:t>
                </a:r>
                <a:r>
                  <a:rPr lang="en-GB" altLang="ja-JP" sz="1200" kern="0" dirty="0" err="1">
                    <a:latin typeface="Arial" panose="020B0604020202020204" pitchFamily="34" charset="0"/>
                    <a:ea typeface="+mn-ea"/>
                    <a:cs typeface="Arial" panose="020B0604020202020204" pitchFamily="34" charset="0"/>
                  </a:rPr>
                  <a:t>analyze</a:t>
                </a:r>
                <a:r>
                  <a:rPr lang="en-GB" altLang="ja-JP" sz="1200" kern="0" dirty="0">
                    <a:latin typeface="Arial" panose="020B0604020202020204" pitchFamily="34" charset="0"/>
                    <a:ea typeface="+mn-ea"/>
                    <a:cs typeface="Arial" panose="020B0604020202020204" pitchFamily="34" charset="0"/>
                  </a:rPr>
                  <a:t> user interactions at the desktop level</a:t>
                </a:r>
              </a:p>
            </p:txBody>
          </p:sp>
        </p:grpSp>
        <p:grpSp>
          <p:nvGrpSpPr>
            <p:cNvPr id="33" name="Group 32">
              <a:extLst>
                <a:ext uri="{FF2B5EF4-FFF2-40B4-BE49-F238E27FC236}">
                  <a16:creationId xmlns:a16="http://schemas.microsoft.com/office/drawing/2014/main" id="{E2D58CE6-6074-994E-84BB-32F1C0BA8CCC}"/>
                </a:ext>
              </a:extLst>
            </p:cNvPr>
            <p:cNvGrpSpPr/>
            <p:nvPr/>
          </p:nvGrpSpPr>
          <p:grpSpPr>
            <a:xfrm>
              <a:off x="7270123" y="1723195"/>
              <a:ext cx="1645210" cy="2058094"/>
              <a:chOff x="5591522" y="1764943"/>
              <a:chExt cx="1927860" cy="2058094"/>
            </a:xfrm>
          </p:grpSpPr>
          <p:sp>
            <p:nvSpPr>
              <p:cNvPr id="27" name="Rectangle 3">
                <a:extLst>
                  <a:ext uri="{FF2B5EF4-FFF2-40B4-BE49-F238E27FC236}">
                    <a16:creationId xmlns:a16="http://schemas.microsoft.com/office/drawing/2014/main" id="{95E0FB38-4104-194E-96F9-EFE06589C009}"/>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5591522" y="1764943"/>
                <a:ext cx="1927860" cy="518358"/>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Simulation</a:t>
                </a:r>
              </a:p>
            </p:txBody>
          </p:sp>
          <p:sp>
            <p:nvSpPr>
              <p:cNvPr id="28" name="Rectangle 4">
                <a:extLst>
                  <a:ext uri="{FF2B5EF4-FFF2-40B4-BE49-F238E27FC236}">
                    <a16:creationId xmlns:a16="http://schemas.microsoft.com/office/drawing/2014/main" id="{E79DBFFD-DC9E-334D-B406-B54150E15182}"/>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5591522" y="2283301"/>
                <a:ext cx="1927860" cy="1539736"/>
              </a:xfrm>
              <a:prstGeom prst="rect">
                <a:avLst/>
              </a:prstGeom>
              <a:solidFill>
                <a:schemeClr val="bg1"/>
              </a:solidFill>
              <a:ln w="9525">
                <a:noFill/>
                <a:miter lim="800000"/>
                <a:headEnd/>
                <a:tailEnd/>
              </a:ln>
            </p:spPr>
            <p:txBody>
              <a:bodyPr wrap="square" lIns="91440" anchor="ctr"/>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Simulation is used to predict the benefits of making changes to the process</a:t>
                </a:r>
              </a:p>
            </p:txBody>
          </p:sp>
        </p:grpSp>
        <p:sp>
          <p:nvSpPr>
            <p:cNvPr id="6" name="Right Arrow 5">
              <a:extLst>
                <a:ext uri="{FF2B5EF4-FFF2-40B4-BE49-F238E27FC236}">
                  <a16:creationId xmlns:a16="http://schemas.microsoft.com/office/drawing/2014/main" id="{308772FF-5C22-0949-9B77-ECD7469501CB}"/>
                </a:ext>
              </a:extLst>
            </p:cNvPr>
            <p:cNvSpPr/>
            <p:nvPr/>
          </p:nvSpPr>
          <p:spPr bwMode="auto">
            <a:xfrm>
              <a:off x="1980149" y="2565499"/>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mn-lt"/>
              </a:endParaRPr>
            </a:p>
          </p:txBody>
        </p:sp>
        <p:sp>
          <p:nvSpPr>
            <p:cNvPr id="22" name="Right Arrow 21">
              <a:extLst>
                <a:ext uri="{FF2B5EF4-FFF2-40B4-BE49-F238E27FC236}">
                  <a16:creationId xmlns:a16="http://schemas.microsoft.com/office/drawing/2014/main" id="{C4216C5F-D81F-EF41-8F06-95473350260F}"/>
                </a:ext>
              </a:extLst>
            </p:cNvPr>
            <p:cNvSpPr/>
            <p:nvPr/>
          </p:nvSpPr>
          <p:spPr bwMode="auto">
            <a:xfrm>
              <a:off x="4327300" y="2565499"/>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mn-lt"/>
              </a:endParaRPr>
            </a:p>
          </p:txBody>
        </p:sp>
        <p:sp>
          <p:nvSpPr>
            <p:cNvPr id="29" name="Right Arrow 28">
              <a:extLst>
                <a:ext uri="{FF2B5EF4-FFF2-40B4-BE49-F238E27FC236}">
                  <a16:creationId xmlns:a16="http://schemas.microsoft.com/office/drawing/2014/main" id="{9085B4FB-B507-6C4B-AB28-9851EB073302}"/>
                </a:ext>
              </a:extLst>
            </p:cNvPr>
            <p:cNvSpPr/>
            <p:nvPr/>
          </p:nvSpPr>
          <p:spPr bwMode="auto">
            <a:xfrm>
              <a:off x="6674451" y="2565499"/>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mn-lt"/>
              </a:endParaRPr>
            </a:p>
          </p:txBody>
        </p:sp>
      </p:grpSp>
    </p:spTree>
    <p:extLst>
      <p:ext uri="{BB962C8B-B14F-4D97-AF65-F5344CB8AC3E}">
        <p14:creationId xmlns:p14="http://schemas.microsoft.com/office/powerpoint/2010/main" val="83305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blur&#10;&#10;Description automatically generated">
            <a:extLst>
              <a:ext uri="{FF2B5EF4-FFF2-40B4-BE49-F238E27FC236}">
                <a16:creationId xmlns:a16="http://schemas.microsoft.com/office/drawing/2014/main" id="{F6B56E50-84EC-C4BA-741A-6CD02F4BBFAB}"/>
              </a:ext>
            </a:extLst>
          </p:cNvPr>
          <p:cNvPicPr>
            <a:picLocks noChangeAspect="1"/>
          </p:cNvPicPr>
          <p:nvPr/>
        </p:nvPicPr>
        <p:blipFill>
          <a:blip r:embed="rId7">
            <a:alphaModFix/>
          </a:blip>
          <a:stretch>
            <a:fillRect/>
          </a:stretch>
        </p:blipFill>
        <p:spPr>
          <a:xfrm>
            <a:off x="-2" y="-19305"/>
            <a:ext cx="9144000" cy="5182110"/>
          </a:xfrm>
          <a:prstGeom prst="rect">
            <a:avLst/>
          </a:prstGeom>
        </p:spPr>
      </p:pic>
      <p:pic>
        <p:nvPicPr>
          <p:cNvPr id="39" name="Picture 38" descr="A close up of a wave&#10;&#10;Description automatically generated with low confidence">
            <a:extLst>
              <a:ext uri="{FF2B5EF4-FFF2-40B4-BE49-F238E27FC236}">
                <a16:creationId xmlns:a16="http://schemas.microsoft.com/office/drawing/2014/main" id="{76CD318F-7734-2E50-FC0C-F9F3BC24453D}"/>
              </a:ext>
            </a:extLst>
          </p:cNvPr>
          <p:cNvPicPr>
            <a:picLocks noChangeAspect="1"/>
          </p:cNvPicPr>
          <p:nvPr/>
        </p:nvPicPr>
        <p:blipFill>
          <a:blip r:embed="rId8">
            <a:alphaModFix amt="24000"/>
          </a:blip>
          <a:stretch>
            <a:fillRect/>
          </a:stretch>
        </p:blipFill>
        <p:spPr>
          <a:xfrm>
            <a:off x="-2" y="-12443"/>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8"/>
            <a:ext cx="6210586" cy="369057"/>
          </a:xfrm>
        </p:spPr>
        <p:txBody>
          <a:bodyPr/>
          <a:lstStyle/>
          <a:p>
            <a:r>
              <a:rPr lang="en-US" dirty="0">
                <a:solidFill>
                  <a:schemeClr val="bg1"/>
                </a:solidFill>
                <a:latin typeface="Arial" panose="020B0604020202020204" pitchFamily="34" charset="0"/>
                <a:cs typeface="Arial" panose="020B0604020202020204" pitchFamily="34" charset="0"/>
              </a:rPr>
              <a:t>Demo components</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5B4EB35-F490-DFB3-D738-3BFB0DCF409F}"/>
              </a:ext>
            </a:extLst>
          </p:cNvPr>
          <p:cNvGrpSpPr/>
          <p:nvPr/>
        </p:nvGrpSpPr>
        <p:grpSpPr>
          <a:xfrm>
            <a:off x="2177512" y="1506749"/>
            <a:ext cx="4788977" cy="2130002"/>
            <a:chOff x="2088395" y="1400443"/>
            <a:chExt cx="4788977" cy="2130002"/>
          </a:xfrm>
        </p:grpSpPr>
        <p:sp>
          <p:nvSpPr>
            <p:cNvPr id="2" name="Rectangle 4">
              <a:extLst>
                <a:ext uri="{FF2B5EF4-FFF2-40B4-BE49-F238E27FC236}">
                  <a16:creationId xmlns:a16="http://schemas.microsoft.com/office/drawing/2014/main" id="{726F2E96-866A-FBAC-ED0A-5FB8B4C125B1}"/>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088395" y="1400443"/>
              <a:ext cx="4788977" cy="2130002"/>
            </a:xfrm>
            <a:prstGeom prst="rect">
              <a:avLst/>
            </a:prstGeom>
            <a:solidFill>
              <a:schemeClr val="accent5"/>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grpSp>
          <p:nvGrpSpPr>
            <p:cNvPr id="6" name="Group 5">
              <a:extLst>
                <a:ext uri="{FF2B5EF4-FFF2-40B4-BE49-F238E27FC236}">
                  <a16:creationId xmlns:a16="http://schemas.microsoft.com/office/drawing/2014/main" id="{EAABEEFF-2F3E-FB5C-58B9-0534DC4C8636}"/>
                </a:ext>
              </a:extLst>
            </p:cNvPr>
            <p:cNvGrpSpPr/>
            <p:nvPr/>
          </p:nvGrpSpPr>
          <p:grpSpPr>
            <a:xfrm>
              <a:off x="2285999" y="1591004"/>
              <a:ext cx="4393769" cy="1748881"/>
              <a:chOff x="2286000" y="1591004"/>
              <a:chExt cx="4393769" cy="1748881"/>
            </a:xfrm>
          </p:grpSpPr>
          <p:sp>
            <p:nvSpPr>
              <p:cNvPr id="4" name="Rectangle 3">
                <a:extLst>
                  <a:ext uri="{FF2B5EF4-FFF2-40B4-BE49-F238E27FC236}">
                    <a16:creationId xmlns:a16="http://schemas.microsoft.com/office/drawing/2014/main" id="{E039900F-77EB-1796-9896-75636DA2FD4B}"/>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2286000" y="1591004"/>
                <a:ext cx="4393769" cy="1748881"/>
              </a:xfrm>
              <a:prstGeom prst="rect">
                <a:avLst/>
              </a:prstGeom>
              <a:solidFill>
                <a:schemeClr val="accent2"/>
              </a:solidFill>
              <a:ln>
                <a:noFill/>
              </a:ln>
            </p:spPr>
            <p:txBody>
              <a:bodyPr wrap="squar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br>
                  <a:rPr lang="en-US" sz="1200" kern="0" dirty="0">
                    <a:solidFill>
                      <a:schemeClr val="bg1"/>
                    </a:solidFill>
                    <a:latin typeface="Arial" panose="020B0604020202020204" pitchFamily="34" charset="0"/>
                    <a:cs typeface="Arial" panose="020B0604020202020204" pitchFamily="34" charset="0"/>
                  </a:rPr>
                </a:br>
                <a:r>
                  <a:rPr lang="en-US" sz="1200" b="1" kern="0" dirty="0">
                    <a:solidFill>
                      <a:schemeClr val="bg1"/>
                    </a:solidFill>
                    <a:latin typeface="Arial" panose="020B0604020202020204" pitchFamily="34" charset="0"/>
                    <a:cs typeface="Arial" panose="020B0604020202020204" pitchFamily="34" charset="0"/>
                  </a:rPr>
                  <a:t>Process mining server</a:t>
                </a:r>
              </a:p>
            </p:txBody>
          </p:sp>
          <p:grpSp>
            <p:nvGrpSpPr>
              <p:cNvPr id="5" name="Group 4">
                <a:extLst>
                  <a:ext uri="{FF2B5EF4-FFF2-40B4-BE49-F238E27FC236}">
                    <a16:creationId xmlns:a16="http://schemas.microsoft.com/office/drawing/2014/main" id="{85CFE6E6-8FEC-57A8-0677-CA89B443F978}"/>
                  </a:ext>
                </a:extLst>
              </p:cNvPr>
              <p:cNvGrpSpPr/>
              <p:nvPr/>
            </p:nvGrpSpPr>
            <p:grpSpPr>
              <a:xfrm>
                <a:off x="2509228" y="2334795"/>
                <a:ext cx="3947312" cy="711696"/>
                <a:chOff x="2512337" y="2334795"/>
                <a:chExt cx="3947312" cy="711696"/>
              </a:xfrm>
            </p:grpSpPr>
            <p:sp>
              <p:nvSpPr>
                <p:cNvPr id="9" name="Rectangle 3">
                  <a:extLst>
                    <a:ext uri="{FF2B5EF4-FFF2-40B4-BE49-F238E27FC236}">
                      <a16:creationId xmlns:a16="http://schemas.microsoft.com/office/drawing/2014/main" id="{4C2C51AE-8AC4-48AA-5182-4DF00CAE5C44}"/>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3855381" y="2337596"/>
                  <a:ext cx="1261224" cy="706703"/>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Task mining</a:t>
                  </a:r>
                </a:p>
              </p:txBody>
            </p:sp>
            <p:sp>
              <p:nvSpPr>
                <p:cNvPr id="10" name="Rectangle 3">
                  <a:extLst>
                    <a:ext uri="{FF2B5EF4-FFF2-40B4-BE49-F238E27FC236}">
                      <a16:creationId xmlns:a16="http://schemas.microsoft.com/office/drawing/2014/main" id="{0A8589A8-4111-4CDC-A091-8683CD699328}"/>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2512337" y="2335872"/>
                  <a:ext cx="1261224" cy="71061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Process mining</a:t>
                  </a:r>
                </a:p>
              </p:txBody>
            </p:sp>
            <p:sp>
              <p:nvSpPr>
                <p:cNvPr id="13" name="Rectangle 3">
                  <a:extLst>
                    <a:ext uri="{FF2B5EF4-FFF2-40B4-BE49-F238E27FC236}">
                      <a16:creationId xmlns:a16="http://schemas.microsoft.com/office/drawing/2014/main" id="{1986B3B9-CB8F-D122-41A0-BDB547356F5E}"/>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5198425" y="2334795"/>
                  <a:ext cx="1261224" cy="71061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Simulation</a:t>
                  </a:r>
                </a:p>
              </p:txBody>
            </p:sp>
          </p:grpSp>
        </p:grpSp>
      </p:grpSp>
    </p:spTree>
    <p:extLst>
      <p:ext uri="{BB962C8B-B14F-4D97-AF65-F5344CB8AC3E}">
        <p14:creationId xmlns:p14="http://schemas.microsoft.com/office/powerpoint/2010/main" val="247400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lur&#10;&#10;Description automatically generated">
            <a:extLst>
              <a:ext uri="{FF2B5EF4-FFF2-40B4-BE49-F238E27FC236}">
                <a16:creationId xmlns:a16="http://schemas.microsoft.com/office/drawing/2014/main" id="{9248A943-7586-A342-8A23-BA5EFE9C058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7" name="Picture 6" descr="A close up of a wave&#10;&#10;Description automatically generated with low confidence">
            <a:extLst>
              <a:ext uri="{FF2B5EF4-FFF2-40B4-BE49-F238E27FC236}">
                <a16:creationId xmlns:a16="http://schemas.microsoft.com/office/drawing/2014/main" id="{7609E39F-C2F6-3441-964F-08C396BB6578}"/>
              </a:ext>
            </a:extLst>
          </p:cNvPr>
          <p:cNvPicPr>
            <a:picLocks noChangeAspect="1"/>
          </p:cNvPicPr>
          <p:nvPr/>
        </p:nvPicPr>
        <p:blipFill>
          <a:blip r:embed="rId4">
            <a:alphaModFix amt="24000"/>
          </a:blip>
          <a:stretch>
            <a:fillRect/>
          </a:stretch>
        </p:blipFill>
        <p:spPr>
          <a:xfrm>
            <a:off x="-2" y="-9653"/>
            <a:ext cx="9144000" cy="5162805"/>
          </a:xfrm>
          <a:prstGeom prst="rect">
            <a:avLst/>
          </a:prstGeom>
        </p:spPr>
      </p:pic>
      <p:sp>
        <p:nvSpPr>
          <p:cNvPr id="5" name="Title Placeholder 1">
            <a:extLst>
              <a:ext uri="{FF2B5EF4-FFF2-40B4-BE49-F238E27FC236}">
                <a16:creationId xmlns:a16="http://schemas.microsoft.com/office/drawing/2014/main" id="{5FC501F7-74BE-3A08-8900-6F93FF2ED203}"/>
              </a:ext>
            </a:extLst>
          </p:cNvPr>
          <p:cNvSpPr txBox="1">
            <a:spLocks/>
          </p:cNvSpPr>
          <p:nvPr/>
        </p:nvSpPr>
        <p:spPr>
          <a:xfrm>
            <a:off x="2" y="1112775"/>
            <a:ext cx="9143998" cy="145897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a:solidFill>
                  <a:schemeClr val="tx1"/>
                </a:solidFill>
                <a:latin typeface="IBM Plex Sans Light" panose="020B0403050203000203" pitchFamily="34" charset="0"/>
                <a:ea typeface="+mj-ea"/>
                <a:cs typeface="+mj-cs"/>
              </a:defRPr>
            </a:lvl1pPr>
          </a:lstStyle>
          <a:p>
            <a:pPr algn="ctr">
              <a:spcBef>
                <a:spcPts val="600"/>
              </a:spcBef>
              <a:spcAft>
                <a:spcPts val="1800"/>
              </a:spcAft>
            </a:pPr>
            <a:r>
              <a:rPr lang="en-US" sz="3500" b="0" dirty="0">
                <a:solidFill>
                  <a:schemeClr val="bg1"/>
                </a:solidFill>
                <a:latin typeface="Arial" panose="020B0604020202020204" pitchFamily="34" charset="0"/>
                <a:cs typeface="Arial" panose="020B0604020202020204" pitchFamily="34" charset="0"/>
              </a:rPr>
              <a:t>DEMO</a:t>
            </a:r>
          </a:p>
          <a:p>
            <a:pPr algn="ctr">
              <a:spcBef>
                <a:spcPts val="600"/>
              </a:spcBef>
              <a:spcAft>
                <a:spcPts val="1800"/>
              </a:spcAft>
            </a:pPr>
            <a:r>
              <a:rPr lang="en-US" sz="3500" b="0" dirty="0">
                <a:solidFill>
                  <a:schemeClr val="bg1"/>
                </a:solidFill>
                <a:latin typeface="Arial" panose="020B0604020202020204" pitchFamily="34" charset="0"/>
                <a:cs typeface="Arial" panose="020B0604020202020204" pitchFamily="34" charset="0"/>
              </a:rPr>
              <a:t>Process and task mining</a:t>
            </a:r>
          </a:p>
        </p:txBody>
      </p:sp>
    </p:spTree>
    <p:extLst>
      <p:ext uri="{BB962C8B-B14F-4D97-AF65-F5344CB8AC3E}">
        <p14:creationId xmlns:p14="http://schemas.microsoft.com/office/powerpoint/2010/main" val="413462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blur&#10;&#10;Description automatically generated">
            <a:extLst>
              <a:ext uri="{FF2B5EF4-FFF2-40B4-BE49-F238E27FC236}">
                <a16:creationId xmlns:a16="http://schemas.microsoft.com/office/drawing/2014/main" id="{E6701448-E8AD-F30E-8CF0-761E6D1B4B67}"/>
              </a:ext>
            </a:extLst>
          </p:cNvPr>
          <p:cNvPicPr>
            <a:picLocks noChangeAspect="1"/>
          </p:cNvPicPr>
          <p:nvPr/>
        </p:nvPicPr>
        <p:blipFill>
          <a:blip r:embed="rId2">
            <a:alphaModFix/>
          </a:blip>
          <a:stretch>
            <a:fillRect/>
          </a:stretch>
        </p:blipFill>
        <p:spPr>
          <a:xfrm>
            <a:off x="-2" y="-19305"/>
            <a:ext cx="9144000" cy="5182110"/>
          </a:xfrm>
          <a:prstGeom prst="rect">
            <a:avLst/>
          </a:prstGeom>
        </p:spPr>
      </p:pic>
      <p:pic>
        <p:nvPicPr>
          <p:cNvPr id="27" name="Picture 26" descr="A close up of a wave&#10;&#10;Description automatically generated with low confidence">
            <a:extLst>
              <a:ext uri="{FF2B5EF4-FFF2-40B4-BE49-F238E27FC236}">
                <a16:creationId xmlns:a16="http://schemas.microsoft.com/office/drawing/2014/main" id="{B1502845-0225-3387-E8BD-DA12F57953F8}"/>
              </a:ext>
            </a:extLst>
          </p:cNvPr>
          <p:cNvPicPr>
            <a:picLocks noChangeAspect="1"/>
          </p:cNvPicPr>
          <p:nvPr/>
        </p:nvPicPr>
        <p:blipFill>
          <a:blip r:embed="rId3">
            <a:alphaModFix amt="24000"/>
          </a:blip>
          <a:stretch>
            <a:fillRect/>
          </a:stretch>
        </p:blipFill>
        <p:spPr>
          <a:xfrm>
            <a:off x="-2" y="-19305"/>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rgbClr val="FFFFFF"/>
                </a:solidFill>
                <a:latin typeface="Arial" panose="020B0604020202020204" pitchFamily="34" charset="0"/>
                <a:cs typeface="Arial" panose="020B0604020202020204" pitchFamily="34" charset="0"/>
              </a:rPr>
              <a:t>© 2022 IBM Corporation</a:t>
            </a:r>
          </a:p>
        </p:txBody>
      </p:sp>
      <p:sp>
        <p:nvSpPr>
          <p:cNvPr id="33" name="Title">
            <a:extLst>
              <a:ext uri="{FF2B5EF4-FFF2-40B4-BE49-F238E27FC236}">
                <a16:creationId xmlns:a16="http://schemas.microsoft.com/office/drawing/2014/main" id="{83962735-38FC-B4FB-04B2-BAEFFA01C6F0}"/>
              </a:ext>
            </a:extLst>
          </p:cNvPr>
          <p:cNvSpPr txBox="1">
            <a:spLocks/>
          </p:cNvSpPr>
          <p:nvPr/>
        </p:nvSpPr>
        <p:spPr>
          <a:xfrm>
            <a:off x="210312" y="201168"/>
            <a:ext cx="6210586" cy="713232"/>
          </a:xfrm>
          <a:prstGeom prst="rect">
            <a:avLst/>
          </a:prstGeom>
        </p:spPr>
        <p:txBody>
          <a:bodyPr/>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defTabSz="914378"/>
            <a:r>
              <a:rPr lang="en-US" sz="2800" kern="0" dirty="0">
                <a:solidFill>
                  <a:srgbClr val="FFFFFF"/>
                </a:solidFill>
                <a:latin typeface="Arial" panose="020B0604020202020204" pitchFamily="34" charset="0"/>
                <a:cs typeface="Arial" panose="020B0604020202020204" pitchFamily="34" charset="0"/>
              </a:rPr>
              <a:t>Key takeaways</a:t>
            </a:r>
            <a:endParaRPr lang="en-US" kern="0" dirty="0">
              <a:solidFill>
                <a:srgbClr val="FFFFFF"/>
              </a:solidFill>
              <a:latin typeface="Arial" panose="020B0604020202020204" pitchFamily="34" charset="0"/>
              <a:cs typeface="Arial" panose="020B0604020202020204" pitchFamily="34" charset="0"/>
            </a:endParaRPr>
          </a:p>
          <a:p>
            <a:pPr defTabSz="685966" fontAlgn="auto">
              <a:lnSpc>
                <a:spcPct val="100000"/>
              </a:lnSpc>
              <a:spcBef>
                <a:spcPts val="0"/>
              </a:spcBef>
              <a:spcAft>
                <a:spcPts val="0"/>
              </a:spcAft>
            </a:pPr>
            <a:r>
              <a:rPr lang="en-US" sz="1600" i="1" dirty="0">
                <a:solidFill>
                  <a:srgbClr val="FFFFFF"/>
                </a:solidFill>
                <a:latin typeface="Arial" panose="020B0604020202020204" pitchFamily="34" charset="0"/>
                <a:ea typeface="+mn-ea"/>
                <a:cs typeface="Arial" panose="020B0604020202020204" pitchFamily="34" charset="0"/>
              </a:rPr>
              <a:t>Process and task mining demo</a:t>
            </a:r>
          </a:p>
          <a:p>
            <a:pPr defTabSz="914378"/>
            <a:endParaRPr lang="en-US" kern="0" dirty="0">
              <a:solidFill>
                <a:srgbClr val="FFFFFF"/>
              </a:solidFill>
              <a:latin typeface="Arial" panose="020B0604020202020204" pitchFamily="34" charset="0"/>
              <a:cs typeface="Arial" panose="020B0604020202020204" pitchFamily="34" charset="0"/>
            </a:endParaRPr>
          </a:p>
          <a:p>
            <a:pPr defTabSz="914378"/>
            <a:br>
              <a:rPr lang="en-US" sz="1600" kern="0" dirty="0">
                <a:solidFill>
                  <a:srgbClr val="000000"/>
                </a:solidFill>
                <a:latin typeface="Arial" panose="020B0604020202020204" pitchFamily="34" charset="0"/>
                <a:cs typeface="Arial" panose="020B0604020202020204" pitchFamily="34" charset="0"/>
              </a:rPr>
            </a:br>
            <a:endParaRPr lang="en-US" sz="1600" kern="0" dirty="0">
              <a:solidFill>
                <a:srgbClr val="000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93E79AE-F920-0D5C-6E6B-349A40F83BF0}"/>
              </a:ext>
            </a:extLst>
          </p:cNvPr>
          <p:cNvSpPr/>
          <p:nvPr/>
        </p:nvSpPr>
        <p:spPr bwMode="auto">
          <a:xfrm>
            <a:off x="329581" y="990510"/>
            <a:ext cx="8484839" cy="3790784"/>
          </a:xfrm>
          <a:prstGeom prst="rect">
            <a:avLst/>
          </a:prstGeom>
          <a:solidFill>
            <a:schemeClr val="tx1">
              <a:alpha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bg1"/>
              </a:solidFill>
              <a:effectLst/>
              <a:latin typeface="+mn-lt"/>
            </a:endParaRPr>
          </a:p>
        </p:txBody>
      </p:sp>
      <p:sp>
        <p:nvSpPr>
          <p:cNvPr id="34" name="Rectangle 33">
            <a:extLst>
              <a:ext uri="{FF2B5EF4-FFF2-40B4-BE49-F238E27FC236}">
                <a16:creationId xmlns:a16="http://schemas.microsoft.com/office/drawing/2014/main" id="{B307D3C8-27A5-DFC9-6668-AF432A6449C6}"/>
              </a:ext>
            </a:extLst>
          </p:cNvPr>
          <p:cNvSpPr/>
          <p:nvPr/>
        </p:nvSpPr>
        <p:spPr>
          <a:xfrm>
            <a:off x="329580" y="1065453"/>
            <a:ext cx="7750637" cy="3690754"/>
          </a:xfrm>
          <a:prstGeom prst="rect">
            <a:avLst/>
          </a:prstGeom>
        </p:spPr>
        <p:txBody>
          <a:bodyPr wrap="square">
            <a:spAutoFit/>
          </a:bodyPr>
          <a:lstStyle/>
          <a:p>
            <a:pPr marL="342892" indent="-274313" defTabSz="685966">
              <a:lnSpc>
                <a:spcPct val="90000"/>
              </a:lnSpc>
              <a:spcAft>
                <a:spcPts val="600"/>
              </a:spcAft>
              <a:buClr>
                <a:srgbClr val="E5F6FF">
                  <a:lumMod val="90000"/>
                </a:srgb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Process mining discovers and analyzes processes </a:t>
            </a:r>
            <a:r>
              <a:rPr lang="en-US" sz="1500" dirty="0">
                <a:solidFill>
                  <a:schemeClr val="bg1"/>
                </a:solidFill>
                <a:latin typeface="Arial" panose="020B0604020202020204" pitchFamily="34" charset="0"/>
                <a:cs typeface="Arial" panose="020B0604020202020204" pitchFamily="34" charset="0"/>
              </a:rPr>
              <a:t>as they actually are, not as you think (and hope) they might be.</a:t>
            </a:r>
            <a:endParaRPr lang="en-US" sz="1500" b="1" dirty="0">
              <a:solidFill>
                <a:schemeClr val="bg2">
                  <a:lumMod val="90000"/>
                </a:schemeClr>
              </a:solidFill>
              <a:latin typeface="Arial" panose="020B0604020202020204" pitchFamily="34" charset="0"/>
              <a:cs typeface="Arial" panose="020B0604020202020204" pitchFamily="34" charset="0"/>
            </a:endParaRPr>
          </a:p>
          <a:p>
            <a:pPr marL="685883" lvl="1" indent="-274313" defTabSz="685966">
              <a:lnSpc>
                <a:spcPct val="90000"/>
              </a:lnSpc>
              <a:spcAft>
                <a:spcPts val="800"/>
              </a:spcAft>
              <a:buClr>
                <a:srgbClr val="E5F6FF">
                  <a:lumMod val="90000"/>
                </a:srgb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finds hidden deviations, bottlenecks, and inefficiencies in business processes</a:t>
            </a:r>
          </a:p>
          <a:p>
            <a:pPr marL="685883" lvl="1" indent="-274313" defTabSz="685966">
              <a:lnSpc>
                <a:spcPct val="90000"/>
              </a:lnSpc>
              <a:spcAft>
                <a:spcPts val="800"/>
              </a:spcAft>
              <a:buClr>
                <a:srgbClr val="E5F6FF">
                  <a:lumMod val="90000"/>
                </a:srgb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identifies the best candidates for automation</a:t>
            </a:r>
          </a:p>
          <a:p>
            <a:pPr marL="685883" lvl="1" indent="-274313" defTabSz="685966">
              <a:lnSpc>
                <a:spcPct val="90000"/>
              </a:lnSpc>
              <a:spcAft>
                <a:spcPts val="1200"/>
              </a:spcAft>
              <a:buClr>
                <a:srgbClr val="E5F6FF">
                  <a:lumMod val="90000"/>
                </a:srgb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predicts the benefits of potential process changes</a:t>
            </a:r>
          </a:p>
          <a:p>
            <a:pPr marL="342892" indent="-274313" defTabSz="685966">
              <a:lnSpc>
                <a:spcPct val="90000"/>
              </a:lnSpc>
              <a:spcAft>
                <a:spcPts val="1200"/>
              </a:spcAft>
              <a:buClr>
                <a:srgbClr val="E5F6FF">
                  <a:lumMod val="90000"/>
                </a:srgb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Task mining </a:t>
            </a:r>
            <a:r>
              <a:rPr lang="en-US" sz="1500" dirty="0">
                <a:solidFill>
                  <a:schemeClr val="bg1"/>
                </a:solidFill>
                <a:latin typeface="Arial" panose="020B0604020202020204" pitchFamily="34" charset="0"/>
                <a:cs typeface="Arial" panose="020B0604020202020204" pitchFamily="34" charset="0"/>
              </a:rPr>
              <a:t>discovers bottlenecks and inefficiencies in desktop activities and exposes tasks that may benefit from Robotic Process Automation.</a:t>
            </a:r>
          </a:p>
          <a:p>
            <a:pPr marL="342892" indent="-274313" defTabSz="685966">
              <a:lnSpc>
                <a:spcPct val="90000"/>
              </a:lnSpc>
              <a:spcAft>
                <a:spcPts val="1200"/>
              </a:spcAft>
              <a:buClr>
                <a:srgbClr val="E5F6FF">
                  <a:lumMod val="90000"/>
                </a:srgb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Combining process and task mining </a:t>
            </a:r>
            <a:r>
              <a:rPr lang="en-US" sz="1500" dirty="0">
                <a:solidFill>
                  <a:schemeClr val="bg1"/>
                </a:solidFill>
                <a:latin typeface="Arial" panose="020B0604020202020204" pitchFamily="34" charset="0"/>
                <a:cs typeface="Arial" panose="020B0604020202020204" pitchFamily="34" charset="0"/>
              </a:rPr>
              <a:t>achieves a complete picture of your end-to-end process – including work done on the desktop.</a:t>
            </a:r>
          </a:p>
          <a:p>
            <a:pPr marL="342892" indent="-274313" defTabSz="685966">
              <a:lnSpc>
                <a:spcPct val="90000"/>
              </a:lnSpc>
              <a:spcAft>
                <a:spcPts val="1200"/>
              </a:spcAft>
              <a:buClr>
                <a:srgbClr val="E5F6FF">
                  <a:lumMod val="90000"/>
                </a:srgb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Process mining </a:t>
            </a:r>
            <a:r>
              <a:rPr lang="en-US" sz="1500" b="1" dirty="0">
                <a:solidFill>
                  <a:schemeClr val="bg2">
                    <a:lumMod val="90000"/>
                  </a:schemeClr>
                </a:solidFill>
                <a:latin typeface="Arial" panose="020B0604020202020204" pitchFamily="34" charset="0"/>
                <a:cs typeface="Arial" panose="020B0604020202020204" pitchFamily="34" charset="0"/>
              </a:rPr>
              <a:t>pinpoints</a:t>
            </a:r>
            <a:r>
              <a:rPr lang="en-US" sz="1500" dirty="0">
                <a:solidFill>
                  <a:schemeClr val="bg1"/>
                </a:solidFill>
                <a:latin typeface="Arial" panose="020B0604020202020204" pitchFamily="34" charset="0"/>
                <a:cs typeface="Arial" panose="020B0604020202020204" pitchFamily="34" charset="0"/>
              </a:rPr>
              <a:t> </a:t>
            </a:r>
            <a:r>
              <a:rPr lang="en-US" sz="1500" b="1" dirty="0">
                <a:solidFill>
                  <a:schemeClr val="bg2">
                    <a:lumMod val="90000"/>
                  </a:schemeClr>
                </a:solidFill>
                <a:latin typeface="Arial" panose="020B0604020202020204" pitchFamily="34" charset="0"/>
                <a:cs typeface="Arial" panose="020B0604020202020204" pitchFamily="34" charset="0"/>
              </a:rPr>
              <a:t>the specific tasks that will benefit the most from automation.</a:t>
            </a:r>
            <a:endParaRPr lang="en-US" sz="1500" dirty="0">
              <a:solidFill>
                <a:schemeClr val="bg1"/>
              </a:solidFill>
              <a:latin typeface="Arial" panose="020B0604020202020204" pitchFamily="34" charset="0"/>
              <a:cs typeface="Arial" panose="020B0604020202020204" pitchFamily="34" charset="0"/>
            </a:endParaRPr>
          </a:p>
          <a:p>
            <a:pPr marL="342892" indent="-274313" defTabSz="685966">
              <a:lnSpc>
                <a:spcPct val="90000"/>
              </a:lnSpc>
              <a:spcAft>
                <a:spcPts val="600"/>
              </a:spcAft>
              <a:buClr>
                <a:srgbClr val="E5F6FF">
                  <a:lumMod val="90000"/>
                </a:srgb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Process mining enables you to </a:t>
            </a:r>
            <a:r>
              <a:rPr lang="en-US" sz="1500" b="1" dirty="0">
                <a:solidFill>
                  <a:schemeClr val="bg2">
                    <a:lumMod val="90000"/>
                  </a:schemeClr>
                </a:solidFill>
                <a:latin typeface="Arial" panose="020B0604020202020204" pitchFamily="34" charset="0"/>
                <a:cs typeface="Arial" panose="020B0604020202020204" pitchFamily="34" charset="0"/>
              </a:rPr>
              <a:t>simulate and plan potential process improvements </a:t>
            </a:r>
            <a:r>
              <a:rPr lang="en-US" sz="1500" dirty="0">
                <a:solidFill>
                  <a:schemeClr val="bg1"/>
                </a:solidFill>
                <a:latin typeface="Arial" panose="020B0604020202020204" pitchFamily="34" charset="0"/>
                <a:cs typeface="Arial" panose="020B0604020202020204" pitchFamily="34" charset="0"/>
              </a:rPr>
              <a:t>before making the investments.</a:t>
            </a:r>
          </a:p>
        </p:txBody>
      </p:sp>
    </p:spTree>
    <p:extLst>
      <p:ext uri="{BB962C8B-B14F-4D97-AF65-F5344CB8AC3E}">
        <p14:creationId xmlns:p14="http://schemas.microsoft.com/office/powerpoint/2010/main" val="352818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lur&#10;&#10;Description automatically generated">
            <a:extLst>
              <a:ext uri="{FF2B5EF4-FFF2-40B4-BE49-F238E27FC236}">
                <a16:creationId xmlns:a16="http://schemas.microsoft.com/office/drawing/2014/main" id="{9248A943-7586-A342-8A23-BA5EFE9C058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7" name="Picture 6" descr="A close up of a wave&#10;&#10;Description automatically generated with low confidence">
            <a:extLst>
              <a:ext uri="{FF2B5EF4-FFF2-40B4-BE49-F238E27FC236}">
                <a16:creationId xmlns:a16="http://schemas.microsoft.com/office/drawing/2014/main" id="{7609E39F-C2F6-3441-964F-08C396BB6578}"/>
              </a:ext>
            </a:extLst>
          </p:cNvPr>
          <p:cNvPicPr>
            <a:picLocks noChangeAspect="1"/>
          </p:cNvPicPr>
          <p:nvPr/>
        </p:nvPicPr>
        <p:blipFill>
          <a:blip r:embed="rId4">
            <a:alphaModFix amt="24000"/>
          </a:blip>
          <a:stretch>
            <a:fillRect/>
          </a:stretch>
        </p:blipFill>
        <p:spPr>
          <a:xfrm>
            <a:off x="-1" y="-19306"/>
            <a:ext cx="9144000" cy="5162805"/>
          </a:xfrm>
          <a:prstGeom prst="rect">
            <a:avLst/>
          </a:prstGeom>
        </p:spPr>
      </p:pic>
      <p:pic>
        <p:nvPicPr>
          <p:cNvPr id="4" name="Picture 3" descr="Icon&#10;&#10;Description automatically generated">
            <a:extLst>
              <a:ext uri="{FF2B5EF4-FFF2-40B4-BE49-F238E27FC236}">
                <a16:creationId xmlns:a16="http://schemas.microsoft.com/office/drawing/2014/main" id="{D71AE79E-88B6-4B49-8950-048F1C068E55}"/>
              </a:ext>
            </a:extLst>
          </p:cNvPr>
          <p:cNvPicPr>
            <a:picLocks noChangeAspect="1"/>
          </p:cNvPicPr>
          <p:nvPr/>
        </p:nvPicPr>
        <p:blipFill rotWithShape="1">
          <a:blip r:embed="rId5"/>
          <a:srcRect l="21214" r="21215"/>
          <a:stretch/>
        </p:blipFill>
        <p:spPr>
          <a:xfrm>
            <a:off x="3897549" y="1793421"/>
            <a:ext cx="1348902" cy="1559380"/>
          </a:xfrm>
          <a:prstGeom prst="rect">
            <a:avLst/>
          </a:prstGeom>
        </p:spPr>
      </p:pic>
    </p:spTree>
    <p:extLst>
      <p:ext uri="{BB962C8B-B14F-4D97-AF65-F5344CB8AC3E}">
        <p14:creationId xmlns:p14="http://schemas.microsoft.com/office/powerpoint/2010/main" val="123127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AA054FF1-23FC-C229-E1AA-531D33F80756}"/>
              </a:ext>
            </a:extLst>
          </p:cNvPr>
          <p:cNvPicPr>
            <a:picLocks noChangeAspect="1"/>
          </p:cNvPicPr>
          <p:nvPr/>
        </p:nvPicPr>
        <p:blipFill>
          <a:blip r:embed="rId2">
            <a:alphaModFix/>
          </a:blip>
          <a:stretch>
            <a:fillRect/>
          </a:stretch>
        </p:blipFill>
        <p:spPr>
          <a:xfrm>
            <a:off x="-2" y="-19305"/>
            <a:ext cx="9144000" cy="5182110"/>
          </a:xfrm>
          <a:prstGeom prst="rect">
            <a:avLst/>
          </a:prstGeom>
        </p:spPr>
      </p:pic>
      <p:pic>
        <p:nvPicPr>
          <p:cNvPr id="8" name="Picture 7" descr="A close up of a wave&#10;&#10;Description automatically generated with low confidence">
            <a:extLst>
              <a:ext uri="{FF2B5EF4-FFF2-40B4-BE49-F238E27FC236}">
                <a16:creationId xmlns:a16="http://schemas.microsoft.com/office/drawing/2014/main" id="{89C7EE1D-98AA-3489-05DF-5645071DC898}"/>
              </a:ext>
            </a:extLst>
          </p:cNvPr>
          <p:cNvPicPr>
            <a:picLocks noChangeAspect="1"/>
          </p:cNvPicPr>
          <p:nvPr/>
        </p:nvPicPr>
        <p:blipFill>
          <a:blip r:embed="rId3">
            <a:alphaModFix amt="24000"/>
          </a:blip>
          <a:stretch>
            <a:fillRect/>
          </a:stretch>
        </p:blipFill>
        <p:spPr>
          <a:xfrm>
            <a:off x="-1" y="-19306"/>
            <a:ext cx="9144000" cy="5162805"/>
          </a:xfrm>
          <a:prstGeom prst="rect">
            <a:avLst/>
          </a:prstGeom>
        </p:spPr>
      </p:pic>
      <p:sp>
        <p:nvSpPr>
          <p:cNvPr id="2" name="Title 1">
            <a:extLst>
              <a:ext uri="{FF2B5EF4-FFF2-40B4-BE49-F238E27FC236}">
                <a16:creationId xmlns:a16="http://schemas.microsoft.com/office/drawing/2014/main" id="{F3C6CA3C-B257-FA45-BDDC-DD0682655A30}"/>
              </a:ext>
            </a:extLst>
          </p:cNvPr>
          <p:cNvSpPr>
            <a:spLocks noGrp="1"/>
          </p:cNvSpPr>
          <p:nvPr>
            <p:ph type="title"/>
          </p:nvPr>
        </p:nvSpPr>
        <p:spPr>
          <a:xfrm>
            <a:off x="210311" y="201168"/>
            <a:ext cx="5729571" cy="804672"/>
          </a:xfrm>
        </p:spPr>
        <p:txBody>
          <a:bodyPr/>
          <a:lstStyle/>
          <a:p>
            <a:r>
              <a:rPr lang="en-US" dirty="0">
                <a:solidFill>
                  <a:schemeClr val="bg1"/>
                </a:solidFill>
                <a:latin typeface="Arial" panose="020B0604020202020204" pitchFamily="34" charset="0"/>
                <a:cs typeface="Arial" panose="020B0604020202020204" pitchFamily="34" charset="0"/>
              </a:rPr>
              <a:t>Additional learning resources</a:t>
            </a:r>
          </a:p>
        </p:txBody>
      </p:sp>
      <p:sp>
        <p:nvSpPr>
          <p:cNvPr id="3" name="Text Placeholder 2">
            <a:extLst>
              <a:ext uri="{FF2B5EF4-FFF2-40B4-BE49-F238E27FC236}">
                <a16:creationId xmlns:a16="http://schemas.microsoft.com/office/drawing/2014/main" id="{6C856A7D-53F2-214F-871C-1EB579B9B715}"/>
              </a:ext>
            </a:extLst>
          </p:cNvPr>
          <p:cNvSpPr>
            <a:spLocks noGrp="1"/>
          </p:cNvSpPr>
          <p:nvPr>
            <p:ph type="body" sz="quarter" idx="13"/>
          </p:nvPr>
        </p:nvSpPr>
        <p:spPr>
          <a:xfrm>
            <a:off x="228666" y="911259"/>
            <a:ext cx="8695877" cy="3320982"/>
          </a:xfrm>
        </p:spPr>
        <p:txBody>
          <a:bodyPr/>
          <a:lstStyle/>
          <a:p>
            <a:pPr lvl="1">
              <a:buClr>
                <a:schemeClr val="bg2">
                  <a:lumMod val="90000"/>
                </a:schemeClr>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Frequency analysis</a:t>
            </a:r>
            <a:endParaRPr lang="en-US" dirty="0">
              <a:solidFill>
                <a:schemeClr val="bg1"/>
              </a:solidFill>
              <a:latin typeface="Arial" panose="020B0604020202020204" pitchFamily="34" charset="0"/>
              <a:cs typeface="Arial" panose="020B0604020202020204" pitchFamily="34" charset="0"/>
            </a:endParaRPr>
          </a:p>
          <a:p>
            <a:pPr lvl="1">
              <a:buClr>
                <a:schemeClr val="bg2">
                  <a:lumMod val="90000"/>
                </a:schemeClr>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Integrating process mining and task mining</a:t>
            </a:r>
            <a:endPar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lvl="1">
              <a:buClr>
                <a:schemeClr val="bg2">
                  <a:lumMod val="90000"/>
                </a:schemeClr>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ROI simulation</a:t>
            </a:r>
            <a:endParaRPr lang="en-US" dirty="0">
              <a:solidFill>
                <a:schemeClr val="bg1"/>
              </a:solidFill>
              <a:latin typeface="Arial" panose="020B0604020202020204" pitchFamily="34" charset="0"/>
              <a:cs typeface="Arial" panose="020B0604020202020204" pitchFamily="34" charset="0"/>
            </a:endParaRPr>
          </a:p>
          <a:p>
            <a:pPr lvl="1">
              <a:buClr>
                <a:schemeClr val="bg2">
                  <a:lumMod val="90000"/>
                </a:schemeClr>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Dashboard setup</a:t>
            </a:r>
            <a:endParaRPr lang="en-US"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60293D5-E65B-FF41-B517-6F3F285C2223}"/>
              </a:ext>
            </a:extLst>
          </p:cNvPr>
          <p:cNvSpPr>
            <a:spLocks noGrp="1"/>
          </p:cNvSpPr>
          <p:nvPr>
            <p:ph type="ftr" sz="quarter" idx="10"/>
          </p:nvPr>
        </p:nvSpPr>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2022 IBM Corporation</a:t>
            </a:r>
          </a:p>
        </p:txBody>
      </p:sp>
    </p:spTree>
    <p:extLst>
      <p:ext uri="{BB962C8B-B14F-4D97-AF65-F5344CB8AC3E}">
        <p14:creationId xmlns:p14="http://schemas.microsoft.com/office/powerpoint/2010/main" val="1746301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heme/theme1.xml><?xml version="1.0" encoding="utf-8"?>
<a:theme xmlns:a="http://schemas.openxmlformats.org/drawingml/2006/main" name="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Plex_Embed" id="{02D7F33A-96F9-3142-BE93-E46CEC147C3D}" vid="{B93A71AE-C97A-F24E-BECE-31FFF7CA650A}"/>
    </a:ext>
  </a:extLst>
</a:theme>
</file>

<file path=ppt/theme/theme2.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3.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Brand Template 2022</Template>
  <TotalTime>65858</TotalTime>
  <Words>544</Words>
  <Application>Microsoft Macintosh PowerPoint</Application>
  <PresentationFormat>On-screen Show (16:9)</PresentationFormat>
  <Paragraphs>78</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System Font Regular</vt:lpstr>
      <vt:lpstr>IBM Plex Sans</vt:lpstr>
      <vt:lpstr>IBM Plex Sans Light</vt:lpstr>
      <vt:lpstr>IBM Brand Template 2022</vt:lpstr>
      <vt:lpstr>PowerPoint Presentation</vt:lpstr>
      <vt:lpstr>Demo overview</vt:lpstr>
      <vt:lpstr>Demo overview</vt:lpstr>
      <vt:lpstr>Demo flow</vt:lpstr>
      <vt:lpstr>Demo components </vt:lpstr>
      <vt:lpstr>PowerPoint Presentation</vt:lpstr>
      <vt:lpstr>PowerPoint Presentation</vt:lpstr>
      <vt:lpstr>PowerPoint Presentation</vt:lpstr>
      <vt:lpstr>Additional learning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IBM Presentation Template — IBM Plex® variant</dc:title>
  <dc:creator>Dennis Woo</dc:creator>
  <cp:lastModifiedBy>Dennis Woo</cp:lastModifiedBy>
  <cp:revision>99</cp:revision>
  <cp:lastPrinted>2019-04-25T15:14:05Z</cp:lastPrinted>
  <dcterms:created xsi:type="dcterms:W3CDTF">2022-03-29T18:01:34Z</dcterms:created>
  <dcterms:modified xsi:type="dcterms:W3CDTF">2022-11-08T18:11:07Z</dcterms:modified>
</cp:coreProperties>
</file>